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 id="2147483671" r:id="rId3"/>
  </p:sldMasterIdLst>
  <p:notesMasterIdLst>
    <p:notesMasterId r:id="rId39"/>
  </p:notesMasterIdLst>
  <p:handoutMasterIdLst>
    <p:handoutMasterId r:id="rId40"/>
  </p:handoutMasterIdLst>
  <p:sldIdLst>
    <p:sldId id="257" r:id="rId4"/>
    <p:sldId id="300" r:id="rId5"/>
    <p:sldId id="292" r:id="rId6"/>
    <p:sldId id="303" r:id="rId7"/>
    <p:sldId id="304" r:id="rId8"/>
    <p:sldId id="305" r:id="rId9"/>
    <p:sldId id="306" r:id="rId10"/>
    <p:sldId id="332" r:id="rId11"/>
    <p:sldId id="294" r:id="rId12"/>
    <p:sldId id="295" r:id="rId13"/>
    <p:sldId id="296" r:id="rId14"/>
    <p:sldId id="297" r:id="rId15"/>
    <p:sldId id="298" r:id="rId16"/>
    <p:sldId id="317" r:id="rId17"/>
    <p:sldId id="318" r:id="rId18"/>
    <p:sldId id="333" r:id="rId19"/>
    <p:sldId id="334" r:id="rId20"/>
    <p:sldId id="335" r:id="rId21"/>
    <p:sldId id="336" r:id="rId22"/>
    <p:sldId id="337" r:id="rId23"/>
    <p:sldId id="277" r:id="rId24"/>
    <p:sldId id="339" r:id="rId25"/>
    <p:sldId id="338" r:id="rId26"/>
    <p:sldId id="319" r:id="rId27"/>
    <p:sldId id="320" r:id="rId28"/>
    <p:sldId id="321" r:id="rId29"/>
    <p:sldId id="322" r:id="rId30"/>
    <p:sldId id="323" r:id="rId31"/>
    <p:sldId id="331" r:id="rId32"/>
    <p:sldId id="324" r:id="rId33"/>
    <p:sldId id="325" r:id="rId34"/>
    <p:sldId id="326" r:id="rId35"/>
    <p:sldId id="327" r:id="rId36"/>
    <p:sldId id="328" r:id="rId37"/>
    <p:sldId id="329" r:id="rId38"/>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82424" autoAdjust="0"/>
  </p:normalViewPr>
  <p:slideViewPr>
    <p:cSldViewPr snapToGrid="0">
      <p:cViewPr varScale="1">
        <p:scale>
          <a:sx n="70" d="100"/>
          <a:sy n="70" d="100"/>
        </p:scale>
        <p:origin x="432" y="44"/>
      </p:cViewPr>
      <p:guideLst>
        <p:guide orient="horz" pos="2160"/>
        <p:guide pos="3840"/>
      </p:guideLst>
    </p:cSldViewPr>
  </p:slideViewPr>
  <p:notesTextViewPr>
    <p:cViewPr>
      <p:scale>
        <a:sx n="1" d="1"/>
        <a:sy n="1" d="1"/>
      </p:scale>
      <p:origin x="0" y="0"/>
    </p:cViewPr>
  </p:notesTextViewPr>
  <p:sorterViewPr>
    <p:cViewPr>
      <p:scale>
        <a:sx n="100" d="100"/>
        <a:sy n="100" d="100"/>
      </p:scale>
      <p:origin x="0" y="-15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itle>
    <c:autoTitleDeleted val="0"/>
    <c:plotArea>
      <c:layout/>
      <c:pieChart>
        <c:varyColors val="1"/>
        <c:ser>
          <c:idx val="0"/>
          <c:order val="0"/>
          <c:tx>
            <c:strRef>
              <c:f>Sheet1!$B$1</c:f>
              <c:strCache>
                <c:ptCount val="1"/>
                <c:pt idx="0">
                  <c:v>System Testing</c:v>
                </c:pt>
              </c:strCache>
            </c:strRef>
          </c:tx>
          <c:explosion val="25"/>
          <c:cat>
            <c:strRef>
              <c:f>Sheet1!$A$2:$A$3</c:f>
              <c:strCache>
                <c:ptCount val="2"/>
                <c:pt idx="0">
                  <c:v>Puas</c:v>
                </c:pt>
                <c:pt idx="1">
                  <c:v>Tidak Puas</c:v>
                </c:pt>
              </c:strCache>
            </c:strRef>
          </c:cat>
          <c:val>
            <c:numRef>
              <c:f>Sheet1!$B$2:$B$3</c:f>
              <c:numCache>
                <c:formatCode>General</c:formatCode>
                <c:ptCount val="2"/>
                <c:pt idx="0">
                  <c:v>20</c:v>
                </c:pt>
                <c:pt idx="1">
                  <c:v>1</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itle>
    <c:autoTitleDeleted val="0"/>
    <c:plotArea>
      <c:layout/>
      <c:pieChart>
        <c:varyColors val="1"/>
        <c:ser>
          <c:idx val="0"/>
          <c:order val="0"/>
          <c:tx>
            <c:strRef>
              <c:f>Sheet1!$B$1</c:f>
              <c:strCache>
                <c:ptCount val="1"/>
                <c:pt idx="0">
                  <c:v>Consistency Testing</c:v>
                </c:pt>
              </c:strCache>
            </c:strRef>
          </c:tx>
          <c:explosion val="25"/>
          <c:cat>
            <c:strRef>
              <c:f>Sheet1!$A$2:$A$3</c:f>
              <c:strCache>
                <c:ptCount val="2"/>
                <c:pt idx="0">
                  <c:v>Puas</c:v>
                </c:pt>
                <c:pt idx="1">
                  <c:v>Tidak Puas</c:v>
                </c:pt>
              </c:strCache>
            </c:strRef>
          </c:cat>
          <c:val>
            <c:numRef>
              <c:f>Sheet1!$B$2:$B$3</c:f>
              <c:numCache>
                <c:formatCode>General</c:formatCode>
                <c:ptCount val="2"/>
                <c:pt idx="0">
                  <c:v>15</c:v>
                </c:pt>
                <c:pt idx="1">
                  <c:v>1</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layout/>
      <c:overlay val="0"/>
    </c:title>
    <c:autoTitleDeleted val="0"/>
    <c:plotArea>
      <c:layout/>
      <c:pieChart>
        <c:varyColors val="1"/>
        <c:ser>
          <c:idx val="0"/>
          <c:order val="0"/>
          <c:tx>
            <c:strRef>
              <c:f>Sheet1!$B$1</c:f>
              <c:strCache>
                <c:ptCount val="1"/>
                <c:pt idx="0">
                  <c:v>User Interface Testing</c:v>
                </c:pt>
              </c:strCache>
            </c:strRef>
          </c:tx>
          <c:explosion val="25"/>
          <c:cat>
            <c:strRef>
              <c:f>Sheet1!$A$2:$A$3</c:f>
              <c:strCache>
                <c:ptCount val="2"/>
                <c:pt idx="0">
                  <c:v>Puas</c:v>
                </c:pt>
                <c:pt idx="1">
                  <c:v>Tidak Puas</c:v>
                </c:pt>
              </c:strCache>
            </c:strRef>
          </c:cat>
          <c:val>
            <c:numRef>
              <c:f>Sheet1!$B$2:$B$3</c:f>
              <c:numCache>
                <c:formatCode>General</c:formatCode>
                <c:ptCount val="2"/>
                <c:pt idx="0">
                  <c:v>10</c:v>
                </c:pt>
                <c:pt idx="1">
                  <c:v>0</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4EABCD-1F1A-4CD3-9549-ECBC29C565DE}" type="doc">
      <dgm:prSet loTypeId="urn:microsoft.com/office/officeart/2005/8/layout/radial6" loCatId="cycle" qsTypeId="urn:microsoft.com/office/officeart/2005/8/quickstyle/simple1" qsCatId="simple" csTypeId="urn:microsoft.com/office/officeart/2005/8/colors/accent0_3" csCatId="mainScheme" phldr="1"/>
      <dgm:spPr/>
      <dgm:t>
        <a:bodyPr/>
        <a:lstStyle/>
        <a:p>
          <a:endParaRPr lang="en-US"/>
        </a:p>
      </dgm:t>
    </dgm:pt>
    <dgm:pt modelId="{4E54560F-4B2B-4E12-B06A-96BDC3734482}">
      <dgm:prSet phldrT="[Text]">
        <dgm:style>
          <a:lnRef idx="3">
            <a:schemeClr val="lt1"/>
          </a:lnRef>
          <a:fillRef idx="1">
            <a:schemeClr val="accent4"/>
          </a:fillRef>
          <a:effectRef idx="1">
            <a:schemeClr val="accent4"/>
          </a:effectRef>
          <a:fontRef idx="minor">
            <a:schemeClr val="lt1"/>
          </a:fontRef>
        </dgm:style>
      </dgm:prSet>
      <dgm:spPr/>
      <dgm:t>
        <a:bodyPr/>
        <a:lstStyle/>
        <a:p>
          <a:r>
            <a:rPr lang="en-US" dirty="0" smtClean="0"/>
            <a:t>ART</a:t>
          </a:r>
          <a:endParaRPr lang="en-US" dirty="0"/>
        </a:p>
      </dgm:t>
    </dgm:pt>
    <dgm:pt modelId="{88EC4673-E1F1-428F-A916-783B2B7D370A}" type="parTrans" cxnId="{8271BD91-2BBC-45F6-8F78-7FB0AAC28E87}">
      <dgm:prSet/>
      <dgm:spPr/>
      <dgm:t>
        <a:bodyPr/>
        <a:lstStyle/>
        <a:p>
          <a:endParaRPr lang="en-US"/>
        </a:p>
      </dgm:t>
    </dgm:pt>
    <dgm:pt modelId="{98A929A6-B168-46FC-9148-63B1350A806D}" type="sibTrans" cxnId="{8271BD91-2BBC-45F6-8F78-7FB0AAC28E87}">
      <dgm:prSet/>
      <dgm:spPr/>
      <dgm:t>
        <a:bodyPr/>
        <a:lstStyle/>
        <a:p>
          <a:endParaRPr lang="en-US"/>
        </a:p>
      </dgm:t>
    </dgm:pt>
    <dgm:pt modelId="{5A028D8E-896D-4622-8B48-17788CB0BB7F}">
      <dgm:prSet phldrT="[Text]" phldr="1"/>
      <dgm:spPr/>
      <dgm:t>
        <a:bodyPr/>
        <a:lstStyle/>
        <a:p>
          <a:endParaRPr lang="en-US"/>
        </a:p>
      </dgm:t>
    </dgm:pt>
    <dgm:pt modelId="{0072A226-35C1-4E10-AB0B-AC428B2C70EC}" type="parTrans" cxnId="{B7B832D5-EE22-4901-9621-A280D81C103B}">
      <dgm:prSet/>
      <dgm:spPr/>
      <dgm:t>
        <a:bodyPr/>
        <a:lstStyle/>
        <a:p>
          <a:endParaRPr lang="en-US"/>
        </a:p>
      </dgm:t>
    </dgm:pt>
    <dgm:pt modelId="{D6024C85-5F97-443F-AC6D-C61F63D468ED}" type="sibTrans" cxnId="{B7B832D5-EE22-4901-9621-A280D81C103B}">
      <dgm:prSet/>
      <dgm:spPr>
        <a:solidFill>
          <a:schemeClr val="bg2">
            <a:lumMod val="60000"/>
            <a:lumOff val="40000"/>
          </a:schemeClr>
        </a:solidFill>
      </dgm:spPr>
      <dgm:t>
        <a:bodyPr/>
        <a:lstStyle/>
        <a:p>
          <a:endParaRPr lang="en-US"/>
        </a:p>
      </dgm:t>
    </dgm:pt>
    <dgm:pt modelId="{78717BD5-AE57-478D-B456-A49650FE0901}">
      <dgm:prSet phldrT="[Text]" phldr="1"/>
      <dgm:spPr/>
      <dgm:t>
        <a:bodyPr/>
        <a:lstStyle/>
        <a:p>
          <a:endParaRPr lang="en-US"/>
        </a:p>
      </dgm:t>
    </dgm:pt>
    <dgm:pt modelId="{A218A257-DBAA-4CA9-B308-499027E9A9D8}" type="parTrans" cxnId="{D699DC00-FD25-4ABC-BA06-9ABC544A1BD6}">
      <dgm:prSet/>
      <dgm:spPr/>
      <dgm:t>
        <a:bodyPr/>
        <a:lstStyle/>
        <a:p>
          <a:endParaRPr lang="en-US"/>
        </a:p>
      </dgm:t>
    </dgm:pt>
    <dgm:pt modelId="{DF76D5E7-C324-45A0-9B5B-E1E97C052B98}" type="sibTrans" cxnId="{D699DC00-FD25-4ABC-BA06-9ABC544A1BD6}">
      <dgm:prSet/>
      <dgm:spPr>
        <a:solidFill>
          <a:schemeClr val="bg2">
            <a:lumMod val="60000"/>
            <a:lumOff val="40000"/>
          </a:schemeClr>
        </a:solidFill>
      </dgm:spPr>
      <dgm:t>
        <a:bodyPr/>
        <a:lstStyle/>
        <a:p>
          <a:endParaRPr lang="en-US"/>
        </a:p>
      </dgm:t>
    </dgm:pt>
    <dgm:pt modelId="{4CF8701F-C7D6-4ED6-B8E3-7AF2216ABEA3}">
      <dgm:prSet phldrT="[Text]" phldr="1"/>
      <dgm:spPr/>
      <dgm:t>
        <a:bodyPr/>
        <a:lstStyle/>
        <a:p>
          <a:endParaRPr lang="en-US" dirty="0"/>
        </a:p>
      </dgm:t>
    </dgm:pt>
    <dgm:pt modelId="{5637E96B-AF38-42DF-B981-24084BBEC448}" type="parTrans" cxnId="{3DDC0B9E-D773-4295-8844-FD9B402CA129}">
      <dgm:prSet/>
      <dgm:spPr/>
      <dgm:t>
        <a:bodyPr/>
        <a:lstStyle/>
        <a:p>
          <a:endParaRPr lang="en-US"/>
        </a:p>
      </dgm:t>
    </dgm:pt>
    <dgm:pt modelId="{24B73635-8A1B-42A3-A8AC-7F438F1BB51B}" type="sibTrans" cxnId="{3DDC0B9E-D773-4295-8844-FD9B402CA129}">
      <dgm:prSet/>
      <dgm:spPr>
        <a:solidFill>
          <a:schemeClr val="bg2">
            <a:lumMod val="60000"/>
            <a:lumOff val="40000"/>
          </a:schemeClr>
        </a:solidFill>
      </dgm:spPr>
      <dgm:t>
        <a:bodyPr/>
        <a:lstStyle/>
        <a:p>
          <a:endParaRPr lang="en-US"/>
        </a:p>
      </dgm:t>
    </dgm:pt>
    <dgm:pt modelId="{31F90669-7638-4B2A-B092-3BCF0C91FF20}" type="pres">
      <dgm:prSet presAssocID="{964EABCD-1F1A-4CD3-9549-ECBC29C565DE}" presName="Name0" presStyleCnt="0">
        <dgm:presLayoutVars>
          <dgm:chMax val="1"/>
          <dgm:dir/>
          <dgm:animLvl val="ctr"/>
          <dgm:resizeHandles val="exact"/>
        </dgm:presLayoutVars>
      </dgm:prSet>
      <dgm:spPr/>
      <dgm:t>
        <a:bodyPr/>
        <a:lstStyle/>
        <a:p>
          <a:endParaRPr lang="en-US"/>
        </a:p>
      </dgm:t>
    </dgm:pt>
    <dgm:pt modelId="{551EAD3C-CF17-4755-86E2-5B9B0BF4C5B5}" type="pres">
      <dgm:prSet presAssocID="{4E54560F-4B2B-4E12-B06A-96BDC3734482}" presName="centerShape" presStyleLbl="node0" presStyleIdx="0" presStyleCnt="1"/>
      <dgm:spPr/>
      <dgm:t>
        <a:bodyPr/>
        <a:lstStyle/>
        <a:p>
          <a:endParaRPr lang="en-US"/>
        </a:p>
      </dgm:t>
    </dgm:pt>
    <dgm:pt modelId="{1596579A-C26F-4E11-A716-3A895C783F8E}" type="pres">
      <dgm:prSet presAssocID="{5A028D8E-896D-4622-8B48-17788CB0BB7F}" presName="node" presStyleLbl="node1" presStyleIdx="0" presStyleCnt="3">
        <dgm:presLayoutVars>
          <dgm:bulletEnabled val="1"/>
        </dgm:presLayoutVars>
      </dgm:prSet>
      <dgm:spPr/>
      <dgm:t>
        <a:bodyPr/>
        <a:lstStyle/>
        <a:p>
          <a:endParaRPr lang="en-US"/>
        </a:p>
      </dgm:t>
    </dgm:pt>
    <dgm:pt modelId="{A68BA5F1-CAFD-4357-8B32-3A3DF7892771}" type="pres">
      <dgm:prSet presAssocID="{5A028D8E-896D-4622-8B48-17788CB0BB7F}" presName="dummy" presStyleCnt="0"/>
      <dgm:spPr/>
    </dgm:pt>
    <dgm:pt modelId="{F2C977B3-F55A-4ACB-92A8-831ADFCECD80}" type="pres">
      <dgm:prSet presAssocID="{D6024C85-5F97-443F-AC6D-C61F63D468ED}" presName="sibTrans" presStyleLbl="sibTrans2D1" presStyleIdx="0" presStyleCnt="3"/>
      <dgm:spPr/>
      <dgm:t>
        <a:bodyPr/>
        <a:lstStyle/>
        <a:p>
          <a:endParaRPr lang="en-US"/>
        </a:p>
      </dgm:t>
    </dgm:pt>
    <dgm:pt modelId="{0901E10F-5712-484C-A2DD-48975F46EEA5}" type="pres">
      <dgm:prSet presAssocID="{78717BD5-AE57-478D-B456-A49650FE0901}" presName="node" presStyleLbl="node1" presStyleIdx="1" presStyleCnt="3">
        <dgm:presLayoutVars>
          <dgm:bulletEnabled val="1"/>
        </dgm:presLayoutVars>
      </dgm:prSet>
      <dgm:spPr/>
      <dgm:t>
        <a:bodyPr/>
        <a:lstStyle/>
        <a:p>
          <a:endParaRPr lang="en-US"/>
        </a:p>
      </dgm:t>
    </dgm:pt>
    <dgm:pt modelId="{F1D10EDC-430B-4D1C-896E-CF7D085C2952}" type="pres">
      <dgm:prSet presAssocID="{78717BD5-AE57-478D-B456-A49650FE0901}" presName="dummy" presStyleCnt="0"/>
      <dgm:spPr/>
    </dgm:pt>
    <dgm:pt modelId="{B31D5D49-E7C4-4B21-B647-14B9E681BDBD}" type="pres">
      <dgm:prSet presAssocID="{DF76D5E7-C324-45A0-9B5B-E1E97C052B98}" presName="sibTrans" presStyleLbl="sibTrans2D1" presStyleIdx="1" presStyleCnt="3"/>
      <dgm:spPr/>
      <dgm:t>
        <a:bodyPr/>
        <a:lstStyle/>
        <a:p>
          <a:endParaRPr lang="en-US"/>
        </a:p>
      </dgm:t>
    </dgm:pt>
    <dgm:pt modelId="{BC6615E8-B26A-497F-ABBE-6D1A28C0B789}" type="pres">
      <dgm:prSet presAssocID="{4CF8701F-C7D6-4ED6-B8E3-7AF2216ABEA3}" presName="node" presStyleLbl="node1" presStyleIdx="2" presStyleCnt="3">
        <dgm:presLayoutVars>
          <dgm:bulletEnabled val="1"/>
        </dgm:presLayoutVars>
      </dgm:prSet>
      <dgm:spPr/>
      <dgm:t>
        <a:bodyPr/>
        <a:lstStyle/>
        <a:p>
          <a:endParaRPr lang="en-US"/>
        </a:p>
      </dgm:t>
    </dgm:pt>
    <dgm:pt modelId="{76B6E2FE-BCB3-4DE4-8CE8-E3EDB94126C8}" type="pres">
      <dgm:prSet presAssocID="{4CF8701F-C7D6-4ED6-B8E3-7AF2216ABEA3}" presName="dummy" presStyleCnt="0"/>
      <dgm:spPr/>
    </dgm:pt>
    <dgm:pt modelId="{0B3EEE67-1348-475C-BB5E-066E76F3FA11}" type="pres">
      <dgm:prSet presAssocID="{24B73635-8A1B-42A3-A8AC-7F438F1BB51B}" presName="sibTrans" presStyleLbl="sibTrans2D1" presStyleIdx="2" presStyleCnt="3"/>
      <dgm:spPr/>
      <dgm:t>
        <a:bodyPr/>
        <a:lstStyle/>
        <a:p>
          <a:endParaRPr lang="en-US"/>
        </a:p>
      </dgm:t>
    </dgm:pt>
  </dgm:ptLst>
  <dgm:cxnLst>
    <dgm:cxn modelId="{910EEAC7-B88F-437D-826D-01B9F42128BF}" type="presOf" srcId="{24B73635-8A1B-42A3-A8AC-7F438F1BB51B}" destId="{0B3EEE67-1348-475C-BB5E-066E76F3FA11}" srcOrd="0" destOrd="0" presId="urn:microsoft.com/office/officeart/2005/8/layout/radial6"/>
    <dgm:cxn modelId="{D699DC00-FD25-4ABC-BA06-9ABC544A1BD6}" srcId="{4E54560F-4B2B-4E12-B06A-96BDC3734482}" destId="{78717BD5-AE57-478D-B456-A49650FE0901}" srcOrd="1" destOrd="0" parTransId="{A218A257-DBAA-4CA9-B308-499027E9A9D8}" sibTransId="{DF76D5E7-C324-45A0-9B5B-E1E97C052B98}"/>
    <dgm:cxn modelId="{C1EB2BE5-1E16-49F8-9F56-450DB5A5964C}" type="presOf" srcId="{5A028D8E-896D-4622-8B48-17788CB0BB7F}" destId="{1596579A-C26F-4E11-A716-3A895C783F8E}" srcOrd="0" destOrd="0" presId="urn:microsoft.com/office/officeart/2005/8/layout/radial6"/>
    <dgm:cxn modelId="{3DDC0B9E-D773-4295-8844-FD9B402CA129}" srcId="{4E54560F-4B2B-4E12-B06A-96BDC3734482}" destId="{4CF8701F-C7D6-4ED6-B8E3-7AF2216ABEA3}" srcOrd="2" destOrd="0" parTransId="{5637E96B-AF38-42DF-B981-24084BBEC448}" sibTransId="{24B73635-8A1B-42A3-A8AC-7F438F1BB51B}"/>
    <dgm:cxn modelId="{0D03DF4E-2DFD-49F2-AB1E-C47DF16630BF}" type="presOf" srcId="{D6024C85-5F97-443F-AC6D-C61F63D468ED}" destId="{F2C977B3-F55A-4ACB-92A8-831ADFCECD80}" srcOrd="0" destOrd="0" presId="urn:microsoft.com/office/officeart/2005/8/layout/radial6"/>
    <dgm:cxn modelId="{8E790F5E-C492-46DD-809E-E61C8076A461}" type="presOf" srcId="{DF76D5E7-C324-45A0-9B5B-E1E97C052B98}" destId="{B31D5D49-E7C4-4B21-B647-14B9E681BDBD}" srcOrd="0" destOrd="0" presId="urn:microsoft.com/office/officeart/2005/8/layout/radial6"/>
    <dgm:cxn modelId="{E9E7F215-4241-4092-A3DA-5086C6B7D3AD}" type="presOf" srcId="{78717BD5-AE57-478D-B456-A49650FE0901}" destId="{0901E10F-5712-484C-A2DD-48975F46EEA5}" srcOrd="0" destOrd="0" presId="urn:microsoft.com/office/officeart/2005/8/layout/radial6"/>
    <dgm:cxn modelId="{FD13EEA5-B139-457C-888C-4499ABD63713}" type="presOf" srcId="{4E54560F-4B2B-4E12-B06A-96BDC3734482}" destId="{551EAD3C-CF17-4755-86E2-5B9B0BF4C5B5}" srcOrd="0" destOrd="0" presId="urn:microsoft.com/office/officeart/2005/8/layout/radial6"/>
    <dgm:cxn modelId="{EE78E007-B369-4106-8EE9-A843A702E454}" type="presOf" srcId="{964EABCD-1F1A-4CD3-9549-ECBC29C565DE}" destId="{31F90669-7638-4B2A-B092-3BCF0C91FF20}" srcOrd="0" destOrd="0" presId="urn:microsoft.com/office/officeart/2005/8/layout/radial6"/>
    <dgm:cxn modelId="{B7B832D5-EE22-4901-9621-A280D81C103B}" srcId="{4E54560F-4B2B-4E12-B06A-96BDC3734482}" destId="{5A028D8E-896D-4622-8B48-17788CB0BB7F}" srcOrd="0" destOrd="0" parTransId="{0072A226-35C1-4E10-AB0B-AC428B2C70EC}" sibTransId="{D6024C85-5F97-443F-AC6D-C61F63D468ED}"/>
    <dgm:cxn modelId="{8271BD91-2BBC-45F6-8F78-7FB0AAC28E87}" srcId="{964EABCD-1F1A-4CD3-9549-ECBC29C565DE}" destId="{4E54560F-4B2B-4E12-B06A-96BDC3734482}" srcOrd="0" destOrd="0" parTransId="{88EC4673-E1F1-428F-A916-783B2B7D370A}" sibTransId="{98A929A6-B168-46FC-9148-63B1350A806D}"/>
    <dgm:cxn modelId="{4DA205E8-B925-43F0-A833-33442CFF4176}" type="presOf" srcId="{4CF8701F-C7D6-4ED6-B8E3-7AF2216ABEA3}" destId="{BC6615E8-B26A-497F-ABBE-6D1A28C0B789}" srcOrd="0" destOrd="0" presId="urn:microsoft.com/office/officeart/2005/8/layout/radial6"/>
    <dgm:cxn modelId="{C9525DD7-3D49-4BF2-9892-3D563DAC7AA0}" type="presParOf" srcId="{31F90669-7638-4B2A-B092-3BCF0C91FF20}" destId="{551EAD3C-CF17-4755-86E2-5B9B0BF4C5B5}" srcOrd="0" destOrd="0" presId="urn:microsoft.com/office/officeart/2005/8/layout/radial6"/>
    <dgm:cxn modelId="{F0FE3604-EF4E-4C6A-8CB3-4DE65BC42FEA}" type="presParOf" srcId="{31F90669-7638-4B2A-B092-3BCF0C91FF20}" destId="{1596579A-C26F-4E11-A716-3A895C783F8E}" srcOrd="1" destOrd="0" presId="urn:microsoft.com/office/officeart/2005/8/layout/radial6"/>
    <dgm:cxn modelId="{EDAFDA15-1C1E-4F3A-94A6-B4C60DB78453}" type="presParOf" srcId="{31F90669-7638-4B2A-B092-3BCF0C91FF20}" destId="{A68BA5F1-CAFD-4357-8B32-3A3DF7892771}" srcOrd="2" destOrd="0" presId="urn:microsoft.com/office/officeart/2005/8/layout/radial6"/>
    <dgm:cxn modelId="{FB8FBB17-82C3-4F9D-8C87-75C82EE52462}" type="presParOf" srcId="{31F90669-7638-4B2A-B092-3BCF0C91FF20}" destId="{F2C977B3-F55A-4ACB-92A8-831ADFCECD80}" srcOrd="3" destOrd="0" presId="urn:microsoft.com/office/officeart/2005/8/layout/radial6"/>
    <dgm:cxn modelId="{77C295A0-A52A-4AD0-A44F-78EB2B5D61CE}" type="presParOf" srcId="{31F90669-7638-4B2A-B092-3BCF0C91FF20}" destId="{0901E10F-5712-484C-A2DD-48975F46EEA5}" srcOrd="4" destOrd="0" presId="urn:microsoft.com/office/officeart/2005/8/layout/radial6"/>
    <dgm:cxn modelId="{0934A7D8-2EC3-4AA0-8153-439B79075819}" type="presParOf" srcId="{31F90669-7638-4B2A-B092-3BCF0C91FF20}" destId="{F1D10EDC-430B-4D1C-896E-CF7D085C2952}" srcOrd="5" destOrd="0" presId="urn:microsoft.com/office/officeart/2005/8/layout/radial6"/>
    <dgm:cxn modelId="{13F2C2FA-5A9B-4CA9-91A7-09377CC4DF85}" type="presParOf" srcId="{31F90669-7638-4B2A-B092-3BCF0C91FF20}" destId="{B31D5D49-E7C4-4B21-B647-14B9E681BDBD}" srcOrd="6" destOrd="0" presId="urn:microsoft.com/office/officeart/2005/8/layout/radial6"/>
    <dgm:cxn modelId="{272C6D89-6E99-48A2-9FB9-32A94C2E1992}" type="presParOf" srcId="{31F90669-7638-4B2A-B092-3BCF0C91FF20}" destId="{BC6615E8-B26A-497F-ABBE-6D1A28C0B789}" srcOrd="7" destOrd="0" presId="urn:microsoft.com/office/officeart/2005/8/layout/radial6"/>
    <dgm:cxn modelId="{E581F6A9-974C-49EB-8F3C-AB2F0631266F}" type="presParOf" srcId="{31F90669-7638-4B2A-B092-3BCF0C91FF20}" destId="{76B6E2FE-BCB3-4DE4-8CE8-E3EDB94126C8}" srcOrd="8" destOrd="0" presId="urn:microsoft.com/office/officeart/2005/8/layout/radial6"/>
    <dgm:cxn modelId="{93D7F414-4C99-4E78-8901-2E01EA1D5E89}" type="presParOf" srcId="{31F90669-7638-4B2A-B092-3BCF0C91FF20}" destId="{0B3EEE67-1348-475C-BB5E-066E76F3FA11}"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2BCAFC7A-71DD-4C2C-B63D-60FDC7DD5449}" type="datetimeFigureOut">
              <a:rPr lang="en-US" smtClean="0"/>
              <a:t>12/14/2015</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DA6FC261-E491-4C42-A663-B95247CC46D9}" type="slidenum">
              <a:rPr lang="en-US" smtClean="0"/>
              <a:t>‹#›</a:t>
            </a:fld>
            <a:endParaRPr lang="en-US"/>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85ECAFD-F005-4163-B10D-85806DC43F93}" type="datetimeFigureOut">
              <a:rPr lang="en-US" smtClean="0"/>
              <a:t>12/14/2015</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33E963C-1534-4F8D-B2A7-66D81AA25953}" type="slidenum">
              <a:rPr lang="en-US" smtClean="0"/>
              <a:t>‹#›</a:t>
            </a:fld>
            <a:endParaRPr lang="en-US"/>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a:t>
            </a:fld>
            <a:endParaRPr lang="en-US"/>
          </a:p>
        </p:txBody>
      </p:sp>
    </p:spTree>
    <p:extLst>
      <p:ext uri="{BB962C8B-B14F-4D97-AF65-F5344CB8AC3E}">
        <p14:creationId xmlns:p14="http://schemas.microsoft.com/office/powerpoint/2010/main" val="9879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6E1C64-D489-43AC-AE1E-B0D6EAB356DD}" type="slidenum">
              <a:rPr lang="en-US" altLang="en-US">
                <a:solidFill>
                  <a:srgbClr val="000000"/>
                </a:solidFill>
              </a:rPr>
              <a:pPr/>
              <a:t>32</a:t>
            </a:fld>
            <a:endParaRPr lang="en-US" altLang="en-US">
              <a:solidFill>
                <a:srgbClr val="000000"/>
              </a:solidFill>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en-GB" altLang="en-US" smtClean="0"/>
          </a:p>
        </p:txBody>
      </p:sp>
    </p:spTree>
    <p:extLst>
      <p:ext uri="{BB962C8B-B14F-4D97-AF65-F5344CB8AC3E}">
        <p14:creationId xmlns:p14="http://schemas.microsoft.com/office/powerpoint/2010/main" val="295490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75E1FB-ACCF-4528-9B8B-BFF5066994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06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75E1FB-ACCF-4528-9B8B-BFF5066994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809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a:defRPr lang="en-US" sz="1400" cap="small" dirty="0" smtClean="0">
                <a:solidFill>
                  <a:schemeClr val="bg2">
                    <a:lumMod val="40000"/>
                    <a:lumOff val="60000"/>
                  </a:schemeClr>
                </a:solidFill>
                <a:latin typeface="+mj-lt"/>
                <a:ea typeface="+mj-ea"/>
                <a:cs typeface="+mj-cs"/>
              </a:defRPr>
            </a:lvl1pPr>
          </a:lstStyle>
          <a:p>
            <a:pPr marL="0" lvl="0" indent="0">
              <a:buNone/>
            </a:pPr>
            <a:r>
              <a:rPr lang="en-US" smtClean="0"/>
              <a:t>Click to edit Master text styles</a:t>
            </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
        <p:nvSpPr>
          <p:cNvPr id="15" name="TextBox 14"/>
          <p:cNvSpPr txBox="1"/>
          <p:nvPr/>
        </p:nvSpPr>
        <p:spPr>
          <a:xfrm>
            <a:off x="9334033" y="3316513"/>
            <a:ext cx="801912" cy="1969770"/>
          </a:xfrm>
          <a:prstGeom prst="rect">
            <a:avLst/>
          </a:prstGeom>
          <a:noFill/>
        </p:spPr>
        <p:txBody>
          <a:bodyPr wrap="square" rtlCol="0">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10" name="Text Placeholder 3"/>
          <p:cNvSpPr>
            <a:spLocks noGrp="1"/>
          </p:cNvSpPr>
          <p:nvPr>
            <p:ph type="body" sz="half" idx="2"/>
          </p:nvPr>
        </p:nvSpPr>
        <p:spPr>
          <a:xfrm>
            <a:off x="1154954" y="4350657"/>
            <a:ext cx="8825659" cy="16764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1154953" y="3848610"/>
            <a:ext cx="8825659" cy="588517"/>
          </a:xfrm>
        </p:spPr>
        <p:txBody>
          <a:bodyPr anchor="b">
            <a:normAutofit/>
          </a:bodyPr>
          <a:lstStyle>
            <a:lvl1pPr marL="0" indent="0" algn="l" defTabSz="457200" rtl="0" eaLnBrk="1" latinLnBrk="0" hangingPunct="1">
              <a:buNone/>
              <a:defRPr lang="en-US" sz="3600" b="0" i="0" kern="1200" cap="none"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9" name="Picture Placeholder 2"/>
          <p:cNvSpPr>
            <a:spLocks noGrp="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30" name="Picture Placeholder 2"/>
          <p:cNvSpPr>
            <a:spLocks noGrp="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31" name="Picture Placeholder 2"/>
          <p:cNvSpPr>
            <a:spLocks noGrp="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a:p>
        </p:txBody>
      </p:sp>
      <p:sp>
        <p:nvSpPr>
          <p:cNvPr id="3" name="Vertical Text Placeholder 2"/>
          <p:cNvSpPr>
            <a:spLocks noGrp="1"/>
          </p:cNvSpPr>
          <p:nvPr>
            <p:ph type="body" orient="vert" idx="1"/>
          </p:nvPr>
        </p:nvSpPr>
        <p:spPr>
          <a:xfrm>
            <a:off x="652463" y="430213"/>
            <a:ext cx="7423149" cy="5826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solidFill>
                <a:srgbClr val="191B0E"/>
              </a:solidFill>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solidFill>
                  <a:srgbClr val="191B0E"/>
                </a:solidFill>
              </a:rPr>
              <a:pPr/>
              <a:t>‹#›</a:t>
            </a:fld>
            <a:endParaRPr lang="en-US" dirty="0">
              <a:solidFill>
                <a:srgbClr val="191B0E"/>
              </a:solidFill>
            </a:endParaRP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88189182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5" name="Footer Placeholder 4"/>
          <p:cNvSpPr>
            <a:spLocks noGrp="1"/>
          </p:cNvSpPr>
          <p:nvPr>
            <p:ph type="ftr" sz="quarter" idx="11"/>
          </p:nvPr>
        </p:nvSpPr>
        <p:spPr/>
        <p:txBody>
          <a:bodyPr/>
          <a:lstStyle/>
          <a:p>
            <a:endParaRPr lang="en-US" dirty="0">
              <a:solidFill>
                <a:srgbClr val="191B0E"/>
              </a:solidFill>
            </a:endParaRPr>
          </a:p>
        </p:txBody>
      </p:sp>
      <p:sp>
        <p:nvSpPr>
          <p:cNvPr id="6" name="Slide Number Placeholder 5"/>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1051644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solidFill>
                  <a:srgbClr val="EFEDE3"/>
                </a:solidFill>
              </a:rPr>
              <a:pPr/>
              <a:t>12/14/2015</a:t>
            </a:fld>
            <a:endParaRPr lang="en-US" dirty="0">
              <a:solidFill>
                <a:srgbClr val="EFEDE3"/>
              </a:solidFill>
            </a:endParaRP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solidFill>
                <a:srgbClr val="EFEDE3"/>
              </a:solidFill>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solidFill>
                  <a:srgbClr val="EFEDE3"/>
                </a:solidFill>
              </a:rPr>
              <a:pPr/>
              <a:t>‹#›</a:t>
            </a:fld>
            <a:endParaRPr lang="en-US" dirty="0">
              <a:solidFill>
                <a:srgbClr val="EFEDE3"/>
              </a:solidFill>
            </a:endParaRP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956692891"/>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6" name="Footer Placeholder 5"/>
          <p:cNvSpPr>
            <a:spLocks noGrp="1"/>
          </p:cNvSpPr>
          <p:nvPr>
            <p:ph type="ftr" sz="quarter" idx="11"/>
          </p:nvPr>
        </p:nvSpPr>
        <p:spPr/>
        <p:txBody>
          <a:bodyPr/>
          <a:lstStyle/>
          <a:p>
            <a:endParaRPr lang="en-US" dirty="0">
              <a:solidFill>
                <a:srgbClr val="191B0E"/>
              </a:solidFill>
            </a:endParaRPr>
          </a:p>
        </p:txBody>
      </p:sp>
      <p:sp>
        <p:nvSpPr>
          <p:cNvPr id="7" name="Slide Number Placeholder 6"/>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1005338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8" name="Footer Placeholder 7"/>
          <p:cNvSpPr>
            <a:spLocks noGrp="1"/>
          </p:cNvSpPr>
          <p:nvPr>
            <p:ph type="ftr" sz="quarter" idx="11"/>
          </p:nvPr>
        </p:nvSpPr>
        <p:spPr/>
        <p:txBody>
          <a:bodyPr/>
          <a:lstStyle/>
          <a:p>
            <a:endParaRPr lang="en-US" dirty="0">
              <a:solidFill>
                <a:srgbClr val="191B0E"/>
              </a:solidFill>
            </a:endParaRPr>
          </a:p>
        </p:txBody>
      </p:sp>
      <p:sp>
        <p:nvSpPr>
          <p:cNvPr id="9" name="Slide Number Placeholder 8"/>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3779487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4" name="Footer Placeholder 3"/>
          <p:cNvSpPr>
            <a:spLocks noGrp="1"/>
          </p:cNvSpPr>
          <p:nvPr>
            <p:ph type="ftr" sz="quarter" idx="11"/>
          </p:nvPr>
        </p:nvSpPr>
        <p:spPr/>
        <p:txBody>
          <a:bodyPr/>
          <a:lstStyle/>
          <a:p>
            <a:endParaRPr lang="en-US" dirty="0">
              <a:solidFill>
                <a:srgbClr val="191B0E"/>
              </a:solidFill>
            </a:endParaRPr>
          </a:p>
        </p:txBody>
      </p:sp>
      <p:sp>
        <p:nvSpPr>
          <p:cNvPr id="5" name="Slide Number Placeholder 4"/>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26854167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3" name="Footer Placeholder 2"/>
          <p:cNvSpPr>
            <a:spLocks noGrp="1"/>
          </p:cNvSpPr>
          <p:nvPr>
            <p:ph type="ftr" sz="quarter" idx="11"/>
          </p:nvPr>
        </p:nvSpPr>
        <p:spPr/>
        <p:txBody>
          <a:bodyPr/>
          <a:lstStyle/>
          <a:p>
            <a:endParaRPr lang="en-US" dirty="0">
              <a:solidFill>
                <a:srgbClr val="191B0E"/>
              </a:solidFill>
            </a:endParaRPr>
          </a:p>
        </p:txBody>
      </p:sp>
      <p:sp>
        <p:nvSpPr>
          <p:cNvPr id="4" name="Slide Number Placeholder 3"/>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2757685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solidFill>
                <a:srgbClr val="191B0E"/>
              </a:solidFill>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solidFill>
                  <a:srgbClr val="191B0E"/>
                </a:solidFill>
              </a:rPr>
              <a:pPr/>
              <a:t>‹#›</a:t>
            </a:fld>
            <a:endParaRPr lang="en-US" dirty="0">
              <a:solidFill>
                <a:srgbClr val="191B0E"/>
              </a:solidFill>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97581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solidFill>
                <a:srgbClr val="191B0E"/>
              </a:solidFill>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solidFill>
                  <a:srgbClr val="191B0E"/>
                </a:solidFill>
              </a:rPr>
              <a:pPr/>
              <a:t>‹#›</a:t>
            </a:fld>
            <a:endParaRPr lang="en-US" dirty="0">
              <a:solidFill>
                <a:srgbClr val="191B0E"/>
              </a:solidFill>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251239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5" name="Footer Placeholder 4"/>
          <p:cNvSpPr>
            <a:spLocks noGrp="1"/>
          </p:cNvSpPr>
          <p:nvPr>
            <p:ph type="ftr" sz="quarter" idx="11"/>
          </p:nvPr>
        </p:nvSpPr>
        <p:spPr/>
        <p:txBody>
          <a:bodyPr/>
          <a:lstStyle/>
          <a:p>
            <a:endParaRPr lang="en-US" dirty="0">
              <a:solidFill>
                <a:srgbClr val="191B0E"/>
              </a:solidFill>
            </a:endParaRPr>
          </a:p>
        </p:txBody>
      </p:sp>
      <p:sp>
        <p:nvSpPr>
          <p:cNvPr id="6" name="Slide Number Placeholder 5"/>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2647166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12/14/2015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5" name="Footer Placeholder 4"/>
          <p:cNvSpPr>
            <a:spLocks noGrp="1"/>
          </p:cNvSpPr>
          <p:nvPr>
            <p:ph type="ftr" sz="quarter" idx="11"/>
          </p:nvPr>
        </p:nvSpPr>
        <p:spPr/>
        <p:txBody>
          <a:bodyPr/>
          <a:lstStyle/>
          <a:p>
            <a:endParaRPr lang="en-US" dirty="0">
              <a:solidFill>
                <a:srgbClr val="191B0E"/>
              </a:solidFill>
            </a:endParaRPr>
          </a:p>
        </p:txBody>
      </p:sp>
      <p:sp>
        <p:nvSpPr>
          <p:cNvPr id="6" name="Slide Number Placeholder 5"/>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200358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96027F-7875-4030-9381-8BD8C4F21935}" type="datetimeFigureOut">
              <a:rPr lang="en-US" smtClean="0"/>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96027F-7875-4030-9381-8BD8C4F21935}" type="datetimeFigureOut">
              <a:rPr lang="en-US" smtClean="0"/>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2"/>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12/14/2015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duotone>
              <a:schemeClr val="accent5">
                <a:shade val="45000"/>
                <a:satMod val="135000"/>
              </a:schemeClr>
              <a:prstClr val="white"/>
            </a:duotone>
            <a:extLst>
              <a:ext uri="{BEBA8EAE-BF5A-486C-A8C5-ECC9F3942E4B}">
                <a14:imgProps xmlns:a14="http://schemas.microsoft.com/office/drawing/2010/main">
                  <a14:imgLayer r:embed="rId22">
                    <a14:imgEffect>
                      <a14:artisticGlowEdges/>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12/14/2015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3" r:id="rId14"/>
    <p:sldLayoutId id="2147483665" r:id="rId15"/>
    <p:sldLayoutId id="2147483669" r:id="rId16"/>
    <p:sldLayoutId id="2147483670" r:id="rId17"/>
    <p:sldLayoutId id="2147483658" r:id="rId18"/>
    <p:sldLayoutId id="2147483659" r:id="rId19"/>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solidFill>
                  <a:srgbClr val="191B0E"/>
                </a:solidFill>
              </a:rPr>
              <a:pPr/>
              <a:t>12/14/2015</a:t>
            </a:fld>
            <a:endParaRPr lang="en-US" dirty="0">
              <a:solidFill>
                <a:srgbClr val="191B0E"/>
              </a:solidFill>
            </a:endParaRP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solidFill>
                <a:srgbClr val="191B0E"/>
              </a:solidFill>
            </a:endParaRP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solidFill>
                  <a:srgbClr val="191B0E"/>
                </a:solidFill>
              </a:rPr>
              <a:pPr/>
              <a:t>‹#›</a:t>
            </a:fld>
            <a:endParaRPr lang="en-US" dirty="0">
              <a:solidFill>
                <a:srgbClr val="191B0E"/>
              </a:solidFill>
            </a:endParaRP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66438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3.amazonaws.com/infinum.web.production/repository_items/files/000/000/168/original/android-studio-3.png?1393599622"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active8robots.com/wp-content/uploads/ros.png"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dn.odroid.com/homebackup/201312222305368236.jpg"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i-cdn.phonearena.com/images/phones/51975-xlarge/Samsung-Galaxy-S6.jpg"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Layout" Target="../slideLayouts/slideLayout2.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1.jpg"/><Relationship Id="rId5" Type="http://schemas.microsoft.com/office/2007/relationships/hdphoto" Target="../media/hdphoto5.wdp"/><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xml.rels><?xml version="1.0" encoding="UTF-8" standalone="yes"?>
<Relationships xmlns="http://schemas.openxmlformats.org/package/2006/relationships"><Relationship Id="rId8" Type="http://schemas.openxmlformats.org/officeDocument/2006/relationships/hyperlink" Target="http://kanalsatu.com/images/20150514-154646_44.png" TargetMode="External"/><Relationship Id="rId3" Type="http://schemas.openxmlformats.org/officeDocument/2006/relationships/image" Target="../media/image11.jpg"/><Relationship Id="rId7" Type="http://schemas.openxmlformats.org/officeDocument/2006/relationships/hyperlink" Target="http://beingandroid.com/wp-content/uploads/2011/12/android_voice.jpg?584900"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droneselect.com/wp-content/uploads/2015/02/51Nk8iyrmLL._SL1000.jpg" TargetMode="External"/><Relationship Id="rId5" Type="http://schemas.microsoft.com/office/2007/relationships/hdphoto" Target="../media/hdphoto2.wdp"/><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rudy.nurhadi@ui.ac.id" TargetMode="External"/><Relationship Id="rId2" Type="http://schemas.openxmlformats.org/officeDocument/2006/relationships/hyperlink" Target="mailto:aldwin.akbar@ui.ac.id" TargetMode="External"/><Relationship Id="rId1" Type="http://schemas.openxmlformats.org/officeDocument/2006/relationships/slideLayout" Target="../slideLayouts/slideLayout2.xml"/><Relationship Id="rId4" Type="http://schemas.openxmlformats.org/officeDocument/2006/relationships/hyperlink" Target="mailto:tomi@ui.ac.i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1154955" y="1186543"/>
            <a:ext cx="8825658" cy="3329581"/>
          </a:xfrm>
        </p:spPr>
        <p:txBody>
          <a:bodyPr/>
          <a:lstStyle/>
          <a:p>
            <a:r>
              <a:rPr lang="en-US" sz="6200" dirty="0" smtClean="0"/>
              <a:t>ART</a:t>
            </a:r>
            <a:endParaRPr lang="en-US" sz="6200" dirty="0"/>
          </a:p>
        </p:txBody>
      </p:sp>
      <p:sp>
        <p:nvSpPr>
          <p:cNvPr id="5" name="Rectangle 4"/>
          <p:cNvSpPr>
            <a:spLocks noGrp="1"/>
          </p:cNvSpPr>
          <p:nvPr>
            <p:ph type="subTitle" idx="1"/>
          </p:nvPr>
        </p:nvSpPr>
        <p:spPr>
          <a:xfrm>
            <a:off x="533400" y="4516122"/>
            <a:ext cx="10907485" cy="1982649"/>
          </a:xfrm>
        </p:spPr>
        <p:txBody>
          <a:bodyPr>
            <a:normAutofit/>
          </a:bodyPr>
          <a:lstStyle/>
          <a:p>
            <a:r>
              <a:rPr lang="en-US" sz="3200" b="1" dirty="0">
                <a:solidFill>
                  <a:srgbClr val="92D050"/>
                </a:solidFill>
              </a:rPr>
              <a:t>A </a:t>
            </a:r>
            <a:r>
              <a:rPr lang="en-US" sz="3200" b="1" dirty="0" smtClean="0">
                <a:solidFill>
                  <a:srgbClr val="92D050"/>
                </a:solidFill>
              </a:rPr>
              <a:t>Voice Controlled Drone System</a:t>
            </a:r>
            <a:endParaRPr lang="en-US" sz="3200" b="1" dirty="0">
              <a:solidFill>
                <a:srgbClr val="92D050"/>
              </a:solidFill>
            </a:endParaRPr>
          </a:p>
          <a:p>
            <a:endParaRPr lang="en-US" sz="3200" b="1" dirty="0" smtClean="0">
              <a:solidFill>
                <a:srgbClr val="92D050"/>
              </a:solidFill>
            </a:endParaRPr>
          </a:p>
          <a:p>
            <a:pPr algn="r"/>
            <a:r>
              <a:rPr lang="en-US" sz="3200" b="1" dirty="0" err="1" smtClean="0">
                <a:solidFill>
                  <a:srgbClr val="92D050"/>
                </a:solidFill>
              </a:rPr>
              <a:t>Rekayasa</a:t>
            </a:r>
            <a:r>
              <a:rPr lang="en-US" sz="3200" b="1" dirty="0" smtClean="0">
                <a:solidFill>
                  <a:srgbClr val="92D050"/>
                </a:solidFill>
              </a:rPr>
              <a:t> </a:t>
            </a:r>
            <a:r>
              <a:rPr lang="en-US" sz="3200" b="1" dirty="0" err="1" smtClean="0">
                <a:solidFill>
                  <a:srgbClr val="92D050"/>
                </a:solidFill>
              </a:rPr>
              <a:t>Perangkat</a:t>
            </a:r>
            <a:r>
              <a:rPr lang="en-US" sz="3200" b="1" dirty="0" smtClean="0">
                <a:solidFill>
                  <a:srgbClr val="92D050"/>
                </a:solidFill>
              </a:rPr>
              <a:t> </a:t>
            </a:r>
            <a:r>
              <a:rPr lang="en-US" sz="3200" b="1" dirty="0" err="1" smtClean="0">
                <a:solidFill>
                  <a:srgbClr val="92D050"/>
                </a:solidFill>
              </a:rPr>
              <a:t>lunak</a:t>
            </a:r>
            <a:endParaRPr lang="en-US" sz="3200" b="1" dirty="0">
              <a:solidFill>
                <a:srgbClr val="92D050"/>
              </a:solidFill>
            </a:endParaRPr>
          </a:p>
        </p:txBody>
      </p:sp>
      <p:sp>
        <p:nvSpPr>
          <p:cNvPr id="6" name="Rectangle 4"/>
          <p:cNvSpPr txBox="1">
            <a:spLocks/>
          </p:cNvSpPr>
          <p:nvPr/>
        </p:nvSpPr>
        <p:spPr>
          <a:xfrm>
            <a:off x="6028268" y="1186543"/>
            <a:ext cx="5412618" cy="600163"/>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6pPr>
            <a:lvl7pPr marL="27432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7pPr>
            <a:lvl8pPr marL="32004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8pPr>
            <a:lvl9pPr marL="36576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9pPr>
          </a:lstStyle>
          <a:p>
            <a:r>
              <a:rPr lang="en-US" sz="2800" dirty="0" smtClean="0"/>
              <a:t>Tuesday</a:t>
            </a:r>
            <a:r>
              <a:rPr lang="en-US" sz="2800" smtClean="0"/>
              <a:t>, 15 </a:t>
            </a:r>
            <a:r>
              <a:rPr lang="en-US" sz="2800" dirty="0" err="1" smtClean="0"/>
              <a:t>DEcember</a:t>
            </a:r>
            <a:r>
              <a:rPr lang="en-US" sz="2800" dirty="0" smtClean="0"/>
              <a:t> 2015</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pic>
        <p:nvPicPr>
          <p:cNvPr id="4" name="Content Placeholder 3" descr="C:\Users\HP\Downloads\Untitled Diagra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6149" y="1383845"/>
            <a:ext cx="4209954" cy="5079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9580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Diagram</a:t>
            </a:r>
            <a:endParaRPr lang="en-US" dirty="0"/>
          </a:p>
        </p:txBody>
      </p:sp>
      <p:pic>
        <p:nvPicPr>
          <p:cNvPr id="4" name="Content Placeholder 3" descr="C:\Users\HP\AppData\Local\Microsoft\Windows\INetCache\Content.Word\Untitled Diagram(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8684" y="2851842"/>
            <a:ext cx="7962150" cy="1710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1658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534" y="1853248"/>
            <a:ext cx="8797683" cy="43157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392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694024"/>
            <a:ext cx="10662561" cy="4445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04348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64632" y="2566988"/>
            <a:ext cx="7684168" cy="2726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9333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84884" y="2052918"/>
            <a:ext cx="5067049" cy="38538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50937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smtClean="0"/>
              <a:t>Android Studio</a:t>
            </a:r>
          </a:p>
          <a:p>
            <a:pPr marL="0" indent="0">
              <a:buNone/>
            </a:pP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743" y="1401550"/>
            <a:ext cx="7565572" cy="4728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10683" y="6039531"/>
            <a:ext cx="10925403" cy="954107"/>
          </a:xfrm>
          <a:prstGeom prst="rect">
            <a:avLst/>
          </a:prstGeom>
        </p:spPr>
        <p:txBody>
          <a:bodyPr wrap="square">
            <a:spAutoFit/>
          </a:bodyPr>
          <a:lstStyle/>
          <a:p>
            <a:r>
              <a:rPr lang="en-US" sz="1400" dirty="0" err="1" smtClean="0">
                <a:solidFill>
                  <a:prstClr val="white"/>
                </a:solidFill>
              </a:rPr>
              <a:t>Referensi</a:t>
            </a:r>
            <a:r>
              <a:rPr lang="en-US" sz="1400" dirty="0" smtClean="0">
                <a:solidFill>
                  <a:prstClr val="white"/>
                </a:solidFill>
              </a:rPr>
              <a:t> : </a:t>
            </a:r>
          </a:p>
          <a:p>
            <a:r>
              <a:rPr lang="en-US" sz="1400" dirty="0">
                <a:solidFill>
                  <a:prstClr val="white"/>
                </a:solidFill>
                <a:hlinkClick r:id="rId3"/>
              </a:rPr>
              <a:t>https://</a:t>
            </a:r>
            <a:r>
              <a:rPr lang="en-US" sz="1400" dirty="0" smtClean="0">
                <a:solidFill>
                  <a:prstClr val="white"/>
                </a:solidFill>
                <a:hlinkClick r:id="rId3"/>
              </a:rPr>
              <a:t>s3.amazonaws.com/infinum.web.production/repository_items/files/000/000/168/original/android-studio-3.png?1393599622</a:t>
            </a:r>
            <a:endParaRPr lang="en-US" sz="1400" dirty="0" smtClean="0">
              <a:solidFill>
                <a:prstClr val="white"/>
              </a:solidFill>
            </a:endParaRPr>
          </a:p>
          <a:p>
            <a:endParaRPr lang="en-US" sz="1400" dirty="0">
              <a:solidFill>
                <a:prstClr val="white"/>
              </a:solidFill>
            </a:endParaRPr>
          </a:p>
        </p:txBody>
      </p:sp>
    </p:spTree>
    <p:extLst>
      <p:ext uri="{BB962C8B-B14F-4D97-AF65-F5344CB8AC3E}">
        <p14:creationId xmlns:p14="http://schemas.microsoft.com/office/powerpoint/2010/main" val="622937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err="1" smtClean="0"/>
              <a:t>Geany</a:t>
            </a:r>
            <a:endParaRPr lang="en-US"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64229" y="1647175"/>
            <a:ext cx="7870371" cy="4481482"/>
          </a:xfrm>
          <a:prstGeom prst="rect">
            <a:avLst/>
          </a:prstGeom>
        </p:spPr>
      </p:pic>
    </p:spTree>
    <p:extLst>
      <p:ext uri="{BB962C8B-B14F-4D97-AF65-F5344CB8AC3E}">
        <p14:creationId xmlns:p14="http://schemas.microsoft.com/office/powerpoint/2010/main" val="2450640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smtClean="0"/>
              <a:t>Robotic OS</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877" y="2332219"/>
            <a:ext cx="7301553" cy="3273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210683" y="6039531"/>
            <a:ext cx="10925403" cy="738664"/>
          </a:xfrm>
          <a:prstGeom prst="rect">
            <a:avLst/>
          </a:prstGeom>
        </p:spPr>
        <p:txBody>
          <a:bodyPr wrap="square">
            <a:spAutoFit/>
          </a:bodyPr>
          <a:lstStyle/>
          <a:p>
            <a:r>
              <a:rPr lang="en-US" sz="1400" dirty="0" err="1" smtClean="0">
                <a:solidFill>
                  <a:prstClr val="white"/>
                </a:solidFill>
              </a:rPr>
              <a:t>Referensi</a:t>
            </a:r>
            <a:r>
              <a:rPr lang="en-US" sz="1400" dirty="0" smtClean="0">
                <a:solidFill>
                  <a:prstClr val="white"/>
                </a:solidFill>
              </a:rPr>
              <a:t> : </a:t>
            </a:r>
          </a:p>
          <a:p>
            <a:r>
              <a:rPr lang="en-US" sz="1400" dirty="0">
                <a:solidFill>
                  <a:prstClr val="white"/>
                </a:solidFill>
                <a:hlinkClick r:id="rId3"/>
              </a:rPr>
              <a:t>http://</a:t>
            </a:r>
            <a:r>
              <a:rPr lang="en-US" sz="1400" dirty="0" smtClean="0">
                <a:solidFill>
                  <a:prstClr val="white"/>
                </a:solidFill>
                <a:hlinkClick r:id="rId3"/>
              </a:rPr>
              <a:t>www.active8robots.com/wp-content/uploads/ros.png</a:t>
            </a:r>
            <a:endParaRPr lang="en-US" sz="1400" dirty="0" smtClean="0">
              <a:solidFill>
                <a:prstClr val="white"/>
              </a:solidFill>
            </a:endParaRPr>
          </a:p>
          <a:p>
            <a:endParaRPr lang="en-US" sz="1400" dirty="0">
              <a:solidFill>
                <a:prstClr val="white"/>
              </a:solidFill>
            </a:endParaRPr>
          </a:p>
        </p:txBody>
      </p:sp>
    </p:spTree>
    <p:extLst>
      <p:ext uri="{BB962C8B-B14F-4D97-AF65-F5344CB8AC3E}">
        <p14:creationId xmlns:p14="http://schemas.microsoft.com/office/powerpoint/2010/main" val="1168384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err="1" smtClean="0"/>
              <a:t>Odroid</a:t>
            </a:r>
            <a:r>
              <a:rPr lang="en-US" sz="2800" dirty="0" smtClean="0"/>
              <a:t> U3</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25" y="2220686"/>
            <a:ext cx="5739672" cy="3329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 7"/>
          <p:cNvGraphicFramePr>
            <a:graphicFrameLocks noGrp="1"/>
          </p:cNvGraphicFramePr>
          <p:nvPr>
            <p:extLst/>
          </p:nvPr>
        </p:nvGraphicFramePr>
        <p:xfrm>
          <a:off x="6571454" y="2572354"/>
          <a:ext cx="5094516" cy="2438802"/>
        </p:xfrm>
        <a:graphic>
          <a:graphicData uri="http://schemas.openxmlformats.org/drawingml/2006/table">
            <a:tbl>
              <a:tblPr firstRow="1" bandRow="1">
                <a:tableStyleId>{EB9631B5-78F2-41C9-869B-9F39066F8104}</a:tableStyleId>
              </a:tblPr>
              <a:tblGrid>
                <a:gridCol w="2547258">
                  <a:extLst>
                    <a:ext uri="{9D8B030D-6E8A-4147-A177-3AD203B41FA5}">
                      <a16:colId xmlns="" xmlns:a16="http://schemas.microsoft.com/office/drawing/2014/main" val="20000"/>
                    </a:ext>
                  </a:extLst>
                </a:gridCol>
                <a:gridCol w="2547258">
                  <a:extLst>
                    <a:ext uri="{9D8B030D-6E8A-4147-A177-3AD203B41FA5}">
                      <a16:colId xmlns="" xmlns:a16="http://schemas.microsoft.com/office/drawing/2014/main" val="20001"/>
                    </a:ext>
                  </a:extLst>
                </a:gridCol>
              </a:tblGrid>
              <a:tr h="406467">
                <a:tc>
                  <a:txBody>
                    <a:bodyPr/>
                    <a:lstStyle/>
                    <a:p>
                      <a:pPr algn="ctr"/>
                      <a:r>
                        <a:rPr lang="en-US" dirty="0" smtClean="0"/>
                        <a:t>Components</a:t>
                      </a:r>
                      <a:endParaRPr lang="en-US" dirty="0"/>
                    </a:p>
                  </a:txBody>
                  <a:tcPr/>
                </a:tc>
                <a:tc>
                  <a:txBody>
                    <a:bodyPr/>
                    <a:lstStyle/>
                    <a:p>
                      <a:pPr algn="ctr"/>
                      <a:r>
                        <a:rPr lang="en-US" dirty="0" smtClean="0"/>
                        <a:t>Detail</a:t>
                      </a:r>
                      <a:endParaRPr lang="en-US" dirty="0"/>
                    </a:p>
                  </a:txBody>
                  <a:tcPr/>
                </a:tc>
                <a:extLst>
                  <a:ext uri="{0D108BD9-81ED-4DB2-BD59-A6C34878D82A}">
                    <a16:rowId xmlns="" xmlns:a16="http://schemas.microsoft.com/office/drawing/2014/main" val="10000"/>
                  </a:ext>
                </a:extLst>
              </a:tr>
              <a:tr h="406467">
                <a:tc>
                  <a:txBody>
                    <a:bodyPr/>
                    <a:lstStyle/>
                    <a:p>
                      <a:pPr algn="ctr"/>
                      <a:r>
                        <a:rPr lang="en-US" dirty="0" smtClean="0"/>
                        <a:t>CPU</a:t>
                      </a:r>
                      <a:endParaRPr lang="en-US" dirty="0"/>
                    </a:p>
                  </a:txBody>
                  <a:tcPr/>
                </a:tc>
                <a:tc>
                  <a:txBody>
                    <a:bodyPr/>
                    <a:lstStyle/>
                    <a:p>
                      <a:pPr algn="ctr"/>
                      <a:r>
                        <a:rPr lang="en-US" dirty="0" smtClean="0"/>
                        <a:t>1.7 </a:t>
                      </a:r>
                      <a:r>
                        <a:rPr lang="en-US" dirty="0" err="1" smtClean="0"/>
                        <a:t>Ghz</a:t>
                      </a:r>
                      <a:r>
                        <a:rPr lang="en-US" dirty="0" smtClean="0"/>
                        <a:t> </a:t>
                      </a:r>
                      <a:r>
                        <a:rPr lang="en-US" dirty="0" err="1" smtClean="0"/>
                        <a:t>QuadCore</a:t>
                      </a:r>
                      <a:endParaRPr lang="en-US" dirty="0"/>
                    </a:p>
                  </a:txBody>
                  <a:tcPr/>
                </a:tc>
                <a:extLst>
                  <a:ext uri="{0D108BD9-81ED-4DB2-BD59-A6C34878D82A}">
                    <a16:rowId xmlns="" xmlns:a16="http://schemas.microsoft.com/office/drawing/2014/main" val="10001"/>
                  </a:ext>
                </a:extLst>
              </a:tr>
              <a:tr h="406467">
                <a:tc>
                  <a:txBody>
                    <a:bodyPr/>
                    <a:lstStyle/>
                    <a:p>
                      <a:pPr algn="ctr"/>
                      <a:r>
                        <a:rPr lang="en-US" dirty="0" smtClean="0"/>
                        <a:t>Memory</a:t>
                      </a:r>
                      <a:endParaRPr lang="en-US" dirty="0"/>
                    </a:p>
                  </a:txBody>
                  <a:tcPr/>
                </a:tc>
                <a:tc>
                  <a:txBody>
                    <a:bodyPr/>
                    <a:lstStyle/>
                    <a:p>
                      <a:pPr algn="ctr"/>
                      <a:r>
                        <a:rPr lang="en-US" dirty="0" smtClean="0"/>
                        <a:t>2GB LPDDR2</a:t>
                      </a:r>
                      <a:endParaRPr lang="en-US" dirty="0"/>
                    </a:p>
                  </a:txBody>
                  <a:tcPr/>
                </a:tc>
                <a:extLst>
                  <a:ext uri="{0D108BD9-81ED-4DB2-BD59-A6C34878D82A}">
                    <a16:rowId xmlns="" xmlns:a16="http://schemas.microsoft.com/office/drawing/2014/main" val="10002"/>
                  </a:ext>
                </a:extLst>
              </a:tr>
              <a:tr h="406467">
                <a:tc>
                  <a:txBody>
                    <a:bodyPr/>
                    <a:lstStyle/>
                    <a:p>
                      <a:pPr algn="ctr"/>
                      <a:r>
                        <a:rPr lang="en-US" dirty="0" smtClean="0"/>
                        <a:t>DC Input</a:t>
                      </a:r>
                      <a:endParaRPr lang="en-US" dirty="0"/>
                    </a:p>
                  </a:txBody>
                  <a:tcPr/>
                </a:tc>
                <a:tc>
                  <a:txBody>
                    <a:bodyPr/>
                    <a:lstStyle/>
                    <a:p>
                      <a:pPr algn="ctr"/>
                      <a:r>
                        <a:rPr lang="en-US" dirty="0" smtClean="0"/>
                        <a:t>5V/</a:t>
                      </a:r>
                      <a:r>
                        <a:rPr lang="en-US" baseline="0" dirty="0" smtClean="0"/>
                        <a:t> 2A</a:t>
                      </a:r>
                      <a:endParaRPr lang="en-US" dirty="0"/>
                    </a:p>
                  </a:txBody>
                  <a:tcPr/>
                </a:tc>
                <a:extLst>
                  <a:ext uri="{0D108BD9-81ED-4DB2-BD59-A6C34878D82A}">
                    <a16:rowId xmlns="" xmlns:a16="http://schemas.microsoft.com/office/drawing/2014/main" val="10003"/>
                  </a:ext>
                </a:extLst>
              </a:tr>
              <a:tr h="406467">
                <a:tc>
                  <a:txBody>
                    <a:bodyPr/>
                    <a:lstStyle/>
                    <a:p>
                      <a:pPr algn="ctr"/>
                      <a:r>
                        <a:rPr lang="en-US" dirty="0" smtClean="0"/>
                        <a:t>USB Host</a:t>
                      </a:r>
                      <a:endParaRPr lang="en-US" dirty="0"/>
                    </a:p>
                  </a:txBody>
                  <a:tcPr/>
                </a:tc>
                <a:tc>
                  <a:txBody>
                    <a:bodyPr/>
                    <a:lstStyle/>
                    <a:p>
                      <a:pPr algn="ctr"/>
                      <a:r>
                        <a:rPr lang="en-US" dirty="0" smtClean="0"/>
                        <a:t>3 Ports</a:t>
                      </a:r>
                      <a:endParaRPr lang="en-US" dirty="0"/>
                    </a:p>
                  </a:txBody>
                  <a:tcPr/>
                </a:tc>
                <a:extLst>
                  <a:ext uri="{0D108BD9-81ED-4DB2-BD59-A6C34878D82A}">
                    <a16:rowId xmlns="" xmlns:a16="http://schemas.microsoft.com/office/drawing/2014/main" val="10004"/>
                  </a:ext>
                </a:extLst>
              </a:tr>
              <a:tr h="406467">
                <a:tc>
                  <a:txBody>
                    <a:bodyPr/>
                    <a:lstStyle/>
                    <a:p>
                      <a:pPr algn="ctr"/>
                      <a:r>
                        <a:rPr lang="en-US" dirty="0" smtClean="0"/>
                        <a:t>Storage</a:t>
                      </a:r>
                      <a:endParaRPr lang="en-US" dirty="0"/>
                    </a:p>
                  </a:txBody>
                  <a:tcPr/>
                </a:tc>
                <a:tc>
                  <a:txBody>
                    <a:bodyPr/>
                    <a:lstStyle/>
                    <a:p>
                      <a:pPr algn="ctr"/>
                      <a:r>
                        <a:rPr lang="en-US" dirty="0" err="1" smtClean="0"/>
                        <a:t>uSD</a:t>
                      </a:r>
                      <a:r>
                        <a:rPr lang="en-US" baseline="0" dirty="0" smtClean="0"/>
                        <a:t> and </a:t>
                      </a:r>
                      <a:r>
                        <a:rPr lang="en-US" baseline="0" dirty="0" err="1" smtClean="0"/>
                        <a:t>eMMC</a:t>
                      </a:r>
                      <a:endParaRPr lang="en-US" dirty="0"/>
                    </a:p>
                  </a:txBody>
                  <a:tcPr/>
                </a:tc>
                <a:extLst>
                  <a:ext uri="{0D108BD9-81ED-4DB2-BD59-A6C34878D82A}">
                    <a16:rowId xmlns="" xmlns:a16="http://schemas.microsoft.com/office/drawing/2014/main" val="10005"/>
                  </a:ext>
                </a:extLst>
              </a:tr>
            </a:tbl>
          </a:graphicData>
        </a:graphic>
      </p:graphicFrame>
      <p:sp>
        <p:nvSpPr>
          <p:cNvPr id="7" name="Rectangle 6"/>
          <p:cNvSpPr/>
          <p:nvPr/>
        </p:nvSpPr>
        <p:spPr>
          <a:xfrm>
            <a:off x="210683" y="6039531"/>
            <a:ext cx="10925403" cy="738664"/>
          </a:xfrm>
          <a:prstGeom prst="rect">
            <a:avLst/>
          </a:prstGeom>
        </p:spPr>
        <p:txBody>
          <a:bodyPr wrap="square">
            <a:spAutoFit/>
          </a:bodyPr>
          <a:lstStyle/>
          <a:p>
            <a:r>
              <a:rPr lang="en-US" sz="1400" dirty="0" err="1" smtClean="0">
                <a:solidFill>
                  <a:prstClr val="white"/>
                </a:solidFill>
              </a:rPr>
              <a:t>Referensi</a:t>
            </a:r>
            <a:r>
              <a:rPr lang="en-US" sz="1400" dirty="0" smtClean="0">
                <a:solidFill>
                  <a:prstClr val="white"/>
                </a:solidFill>
              </a:rPr>
              <a:t> : </a:t>
            </a:r>
          </a:p>
          <a:p>
            <a:r>
              <a:rPr lang="en-US" sz="1400" dirty="0">
                <a:solidFill>
                  <a:prstClr val="white"/>
                </a:solidFill>
                <a:hlinkClick r:id="rId3"/>
              </a:rPr>
              <a:t>http://</a:t>
            </a:r>
            <a:r>
              <a:rPr lang="en-US" sz="1400" dirty="0" smtClean="0">
                <a:solidFill>
                  <a:prstClr val="white"/>
                </a:solidFill>
                <a:hlinkClick r:id="rId3"/>
              </a:rPr>
              <a:t>dn.odroid.com/homebackup/201312222305368236.jpg</a:t>
            </a:r>
            <a:endParaRPr lang="en-US" sz="1400" dirty="0" smtClean="0">
              <a:solidFill>
                <a:prstClr val="white"/>
              </a:solidFill>
            </a:endParaRPr>
          </a:p>
          <a:p>
            <a:endParaRPr lang="en-US" sz="1400" dirty="0">
              <a:solidFill>
                <a:prstClr val="white"/>
              </a:solidFill>
            </a:endParaRPr>
          </a:p>
        </p:txBody>
      </p:sp>
    </p:spTree>
    <p:extLst>
      <p:ext uri="{BB962C8B-B14F-4D97-AF65-F5344CB8AC3E}">
        <p14:creationId xmlns:p14="http://schemas.microsoft.com/office/powerpoint/2010/main" val="17218649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0768626"/>
              </p:ext>
            </p:extLst>
          </p:nvPr>
        </p:nvGraphicFramePr>
        <p:xfrm>
          <a:off x="1103313" y="1240325"/>
          <a:ext cx="9824220" cy="5008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214271" y="4087637"/>
            <a:ext cx="1973364" cy="2045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896689" y="4152285"/>
            <a:ext cx="1973364" cy="1981102"/>
          </a:xfrm>
          <a:prstGeom prst="ellipse">
            <a:avLst/>
          </a:prstGeom>
          <a:ln w="571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4961453" y="691292"/>
            <a:ext cx="1935236" cy="204600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56644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smtClean="0"/>
              <a:t>Android Phone</a:t>
            </a:r>
            <a:endParaRPr lang="en-US" sz="28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0" r="83905"/>
                    </a14:imgEffect>
                  </a14:imgLayer>
                </a14:imgProps>
              </a:ext>
              <a:ext uri="{28A0092B-C50C-407E-A947-70E740481C1C}">
                <a14:useLocalDpi xmlns:a14="http://schemas.microsoft.com/office/drawing/2010/main" val="0"/>
              </a:ext>
            </a:extLst>
          </a:blip>
          <a:stretch>
            <a:fillRect/>
          </a:stretch>
        </p:blipFill>
        <p:spPr>
          <a:xfrm>
            <a:off x="851699" y="1377852"/>
            <a:ext cx="3827035" cy="4979362"/>
          </a:xfrm>
          <a:prstGeom prst="rect">
            <a:avLst/>
          </a:prstGeom>
        </p:spPr>
      </p:pic>
      <p:sp>
        <p:nvSpPr>
          <p:cNvPr id="7" name="Rounded Rectangle 6"/>
          <p:cNvSpPr/>
          <p:nvPr/>
        </p:nvSpPr>
        <p:spPr>
          <a:xfrm>
            <a:off x="6994070" y="2217899"/>
            <a:ext cx="3260273" cy="48175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just"/>
            <a:r>
              <a:rPr lang="en-US" sz="2000" dirty="0" smtClean="0">
                <a:solidFill>
                  <a:prstClr val="white"/>
                </a:solidFill>
              </a:rPr>
              <a:t>Minimum Requirements</a:t>
            </a:r>
            <a:endParaRPr lang="en-US" sz="2000" dirty="0">
              <a:solidFill>
                <a:prstClr val="white"/>
              </a:solidFill>
            </a:endParaRPr>
          </a:p>
        </p:txBody>
      </p:sp>
      <p:graphicFrame>
        <p:nvGraphicFramePr>
          <p:cNvPr id="9" name="Table 8"/>
          <p:cNvGraphicFramePr>
            <a:graphicFrameLocks noGrp="1"/>
          </p:cNvGraphicFramePr>
          <p:nvPr>
            <p:extLst/>
          </p:nvPr>
        </p:nvGraphicFramePr>
        <p:xfrm>
          <a:off x="6076948" y="2836972"/>
          <a:ext cx="5094516" cy="2438802"/>
        </p:xfrm>
        <a:graphic>
          <a:graphicData uri="http://schemas.openxmlformats.org/drawingml/2006/table">
            <a:tbl>
              <a:tblPr firstRow="1" bandRow="1">
                <a:tableStyleId>{EB9631B5-78F2-41C9-869B-9F39066F8104}</a:tableStyleId>
              </a:tblPr>
              <a:tblGrid>
                <a:gridCol w="2547258">
                  <a:extLst>
                    <a:ext uri="{9D8B030D-6E8A-4147-A177-3AD203B41FA5}">
                      <a16:colId xmlns="" xmlns:a16="http://schemas.microsoft.com/office/drawing/2014/main" val="20000"/>
                    </a:ext>
                  </a:extLst>
                </a:gridCol>
                <a:gridCol w="2547258">
                  <a:extLst>
                    <a:ext uri="{9D8B030D-6E8A-4147-A177-3AD203B41FA5}">
                      <a16:colId xmlns="" xmlns:a16="http://schemas.microsoft.com/office/drawing/2014/main" val="20001"/>
                    </a:ext>
                  </a:extLst>
                </a:gridCol>
              </a:tblGrid>
              <a:tr h="406467">
                <a:tc>
                  <a:txBody>
                    <a:bodyPr/>
                    <a:lstStyle/>
                    <a:p>
                      <a:pPr algn="ctr"/>
                      <a:r>
                        <a:rPr lang="en-US" dirty="0" smtClean="0"/>
                        <a:t>Components</a:t>
                      </a:r>
                      <a:endParaRPr lang="en-US" dirty="0"/>
                    </a:p>
                  </a:txBody>
                  <a:tcPr/>
                </a:tc>
                <a:tc>
                  <a:txBody>
                    <a:bodyPr/>
                    <a:lstStyle/>
                    <a:p>
                      <a:pPr algn="ctr"/>
                      <a:r>
                        <a:rPr lang="en-US" dirty="0" smtClean="0"/>
                        <a:t>Detail</a:t>
                      </a:r>
                      <a:endParaRPr lang="en-US" dirty="0"/>
                    </a:p>
                  </a:txBody>
                  <a:tcPr/>
                </a:tc>
                <a:extLst>
                  <a:ext uri="{0D108BD9-81ED-4DB2-BD59-A6C34878D82A}">
                    <a16:rowId xmlns="" xmlns:a16="http://schemas.microsoft.com/office/drawing/2014/main" val="10000"/>
                  </a:ext>
                </a:extLst>
              </a:tr>
              <a:tr h="406467">
                <a:tc>
                  <a:txBody>
                    <a:bodyPr/>
                    <a:lstStyle/>
                    <a:p>
                      <a:pPr algn="ctr"/>
                      <a:r>
                        <a:rPr lang="en-US" dirty="0" smtClean="0"/>
                        <a:t>CPU</a:t>
                      </a:r>
                      <a:endParaRPr lang="en-US" dirty="0"/>
                    </a:p>
                  </a:txBody>
                  <a:tcPr/>
                </a:tc>
                <a:tc>
                  <a:txBody>
                    <a:bodyPr/>
                    <a:lstStyle/>
                    <a:p>
                      <a:pPr algn="ctr"/>
                      <a:r>
                        <a:rPr lang="en-US" dirty="0" smtClean="0"/>
                        <a:t>1.2 GHz</a:t>
                      </a:r>
                      <a:endParaRPr lang="en-US" dirty="0"/>
                    </a:p>
                  </a:txBody>
                  <a:tcPr/>
                </a:tc>
                <a:extLst>
                  <a:ext uri="{0D108BD9-81ED-4DB2-BD59-A6C34878D82A}">
                    <a16:rowId xmlns="" xmlns:a16="http://schemas.microsoft.com/office/drawing/2014/main" val="10001"/>
                  </a:ext>
                </a:extLst>
              </a:tr>
              <a:tr h="406467">
                <a:tc>
                  <a:txBody>
                    <a:bodyPr/>
                    <a:lstStyle/>
                    <a:p>
                      <a:pPr algn="ctr"/>
                      <a:r>
                        <a:rPr lang="en-US" dirty="0" smtClean="0"/>
                        <a:t>Memory</a:t>
                      </a:r>
                      <a:endParaRPr lang="en-US" dirty="0"/>
                    </a:p>
                  </a:txBody>
                  <a:tcPr/>
                </a:tc>
                <a:tc>
                  <a:txBody>
                    <a:bodyPr/>
                    <a:lstStyle/>
                    <a:p>
                      <a:pPr algn="ctr"/>
                      <a:r>
                        <a:rPr lang="en-US" dirty="0" smtClean="0"/>
                        <a:t>1GB RAM</a:t>
                      </a:r>
                      <a:endParaRPr lang="en-US" dirty="0"/>
                    </a:p>
                  </a:txBody>
                  <a:tcPr/>
                </a:tc>
                <a:extLst>
                  <a:ext uri="{0D108BD9-81ED-4DB2-BD59-A6C34878D82A}">
                    <a16:rowId xmlns="" xmlns:a16="http://schemas.microsoft.com/office/drawing/2014/main" val="10002"/>
                  </a:ext>
                </a:extLst>
              </a:tr>
              <a:tr h="406467">
                <a:tc>
                  <a:txBody>
                    <a:bodyPr/>
                    <a:lstStyle/>
                    <a:p>
                      <a:pPr algn="ctr"/>
                      <a:r>
                        <a:rPr lang="en-US" dirty="0" smtClean="0"/>
                        <a:t>OS</a:t>
                      </a:r>
                      <a:endParaRPr lang="en-US" dirty="0"/>
                    </a:p>
                  </a:txBody>
                  <a:tcPr/>
                </a:tc>
                <a:tc>
                  <a:txBody>
                    <a:bodyPr/>
                    <a:lstStyle/>
                    <a:p>
                      <a:pPr algn="ctr"/>
                      <a:r>
                        <a:rPr lang="en-US" dirty="0" smtClean="0"/>
                        <a:t>Android</a:t>
                      </a:r>
                      <a:r>
                        <a:rPr lang="en-US" baseline="0" dirty="0" smtClean="0"/>
                        <a:t> </a:t>
                      </a:r>
                      <a:r>
                        <a:rPr lang="en-US" baseline="0" dirty="0" err="1" smtClean="0"/>
                        <a:t>Kitkat</a:t>
                      </a:r>
                      <a:endParaRPr lang="en-US" dirty="0"/>
                    </a:p>
                  </a:txBody>
                  <a:tcPr/>
                </a:tc>
                <a:extLst>
                  <a:ext uri="{0D108BD9-81ED-4DB2-BD59-A6C34878D82A}">
                    <a16:rowId xmlns="" xmlns:a16="http://schemas.microsoft.com/office/drawing/2014/main" val="10003"/>
                  </a:ext>
                </a:extLst>
              </a:tr>
              <a:tr h="406467">
                <a:tc>
                  <a:txBody>
                    <a:bodyPr/>
                    <a:lstStyle/>
                    <a:p>
                      <a:pPr algn="ctr"/>
                      <a:r>
                        <a:rPr lang="en-US" dirty="0" smtClean="0"/>
                        <a:t>Connection</a:t>
                      </a:r>
                      <a:endParaRPr lang="en-US" dirty="0"/>
                    </a:p>
                  </a:txBody>
                  <a:tcPr/>
                </a:tc>
                <a:tc>
                  <a:txBody>
                    <a:bodyPr/>
                    <a:lstStyle/>
                    <a:p>
                      <a:pPr algn="ctr"/>
                      <a:r>
                        <a:rPr lang="en-US" dirty="0" smtClean="0"/>
                        <a:t>3G</a:t>
                      </a:r>
                      <a:r>
                        <a:rPr lang="en-US" baseline="0" dirty="0" smtClean="0"/>
                        <a:t> Data</a:t>
                      </a:r>
                      <a:endParaRPr lang="en-US" dirty="0"/>
                    </a:p>
                  </a:txBody>
                  <a:tcPr/>
                </a:tc>
                <a:extLst>
                  <a:ext uri="{0D108BD9-81ED-4DB2-BD59-A6C34878D82A}">
                    <a16:rowId xmlns="" xmlns:a16="http://schemas.microsoft.com/office/drawing/2014/main" val="10004"/>
                  </a:ext>
                </a:extLst>
              </a:tr>
              <a:tr h="406467">
                <a:tc>
                  <a:txBody>
                    <a:bodyPr/>
                    <a:lstStyle/>
                    <a:p>
                      <a:pPr algn="ctr"/>
                      <a:r>
                        <a:rPr lang="en-US" dirty="0" smtClean="0"/>
                        <a:t>Storage</a:t>
                      </a:r>
                      <a:endParaRPr lang="en-US" dirty="0"/>
                    </a:p>
                  </a:txBody>
                  <a:tcPr/>
                </a:tc>
                <a:tc>
                  <a:txBody>
                    <a:bodyPr/>
                    <a:lstStyle/>
                    <a:p>
                      <a:pPr algn="ctr"/>
                      <a:r>
                        <a:rPr lang="en-US" smtClean="0"/>
                        <a:t>8GB</a:t>
                      </a:r>
                      <a:endParaRPr lang="en-US" dirty="0"/>
                    </a:p>
                  </a:txBody>
                  <a:tcPr/>
                </a:tc>
                <a:extLst>
                  <a:ext uri="{0D108BD9-81ED-4DB2-BD59-A6C34878D82A}">
                    <a16:rowId xmlns="" xmlns:a16="http://schemas.microsoft.com/office/drawing/2014/main" val="10005"/>
                  </a:ext>
                </a:extLst>
              </a:tr>
            </a:tbl>
          </a:graphicData>
        </a:graphic>
      </p:graphicFrame>
      <p:sp>
        <p:nvSpPr>
          <p:cNvPr id="8" name="Rectangle 7"/>
          <p:cNvSpPr/>
          <p:nvPr/>
        </p:nvSpPr>
        <p:spPr>
          <a:xfrm>
            <a:off x="210683" y="6170163"/>
            <a:ext cx="10925403" cy="523220"/>
          </a:xfrm>
          <a:prstGeom prst="rect">
            <a:avLst/>
          </a:prstGeom>
        </p:spPr>
        <p:txBody>
          <a:bodyPr wrap="square">
            <a:spAutoFit/>
          </a:bodyPr>
          <a:lstStyle/>
          <a:p>
            <a:r>
              <a:rPr lang="en-US" sz="1400" dirty="0" err="1" smtClean="0">
                <a:solidFill>
                  <a:prstClr val="white"/>
                </a:solidFill>
              </a:rPr>
              <a:t>Referensi</a:t>
            </a:r>
            <a:r>
              <a:rPr lang="en-US" sz="1400" dirty="0" smtClean="0">
                <a:solidFill>
                  <a:prstClr val="white"/>
                </a:solidFill>
              </a:rPr>
              <a:t> : </a:t>
            </a:r>
          </a:p>
          <a:p>
            <a:r>
              <a:rPr lang="en-US" sz="1400" dirty="0">
                <a:solidFill>
                  <a:prstClr val="white"/>
                </a:solidFill>
                <a:hlinkClick r:id="rId4"/>
              </a:rPr>
              <a:t>http://</a:t>
            </a:r>
            <a:r>
              <a:rPr lang="en-US" sz="1400" dirty="0" smtClean="0">
                <a:solidFill>
                  <a:prstClr val="white"/>
                </a:solidFill>
                <a:hlinkClick r:id="rId4"/>
              </a:rPr>
              <a:t>i-cdn.phonearena.com/images/phones/51975-xlarge/Samsung-Galaxy-S6.jpg</a:t>
            </a:r>
            <a:r>
              <a:rPr lang="en-US" sz="1400" dirty="0" smtClean="0">
                <a:solidFill>
                  <a:prstClr val="white"/>
                </a:solidFill>
              </a:rPr>
              <a:t> </a:t>
            </a:r>
          </a:p>
        </p:txBody>
      </p:sp>
    </p:spTree>
    <p:extLst>
      <p:ext uri="{BB962C8B-B14F-4D97-AF65-F5344CB8AC3E}">
        <p14:creationId xmlns:p14="http://schemas.microsoft.com/office/powerpoint/2010/main" val="2210317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would probably looks!</a:t>
            </a:r>
            <a:endParaRPr lang="en-US"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Mark x1="44055" y1="85521" x2="44055" y2="85521"/>
                        <a14:backgroundMark x1="44055" y1="81467" x2="44055" y2="81467"/>
                        <a14:backgroundMark x1="47240" y1="77606" x2="47240" y2="77606"/>
                        <a14:backgroundMark x1="52335" y1="83012" x2="54671" y2="83205"/>
                        <a14:backgroundMark x1="44055" y1="75097" x2="56263" y2="79537"/>
                        <a14:backgroundMark x1="44374" y1="74131" x2="47346" y2="73552"/>
                        <a14:backgroundMark x1="17834" y1="48649" x2="17834" y2="48649"/>
                        <a14:backgroundMark x1="31316" y1="55212" x2="31316" y2="55212"/>
                      </a14:backgroundRemoval>
                    </a14:imgEffect>
                  </a14:imgLayer>
                </a14:imgProps>
              </a:ext>
              <a:ext uri="{28A0092B-C50C-407E-A947-70E740481C1C}">
                <a14:useLocalDpi xmlns:a14="http://schemas.microsoft.com/office/drawing/2010/main" val="0"/>
              </a:ext>
            </a:extLst>
          </a:blip>
          <a:stretch>
            <a:fillRect/>
          </a:stretch>
        </p:blipFill>
        <p:spPr>
          <a:xfrm>
            <a:off x="2229909" y="1853248"/>
            <a:ext cx="7630130" cy="4195762"/>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6586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Implementation</a:t>
            </a:r>
            <a:endParaRPr lang="en-US" dirty="0"/>
          </a:p>
        </p:txBody>
      </p:sp>
      <p:sp>
        <p:nvSpPr>
          <p:cNvPr id="3" name="Content Placeholder 2"/>
          <p:cNvSpPr>
            <a:spLocks noGrp="1"/>
          </p:cNvSpPr>
          <p:nvPr>
            <p:ph idx="1"/>
          </p:nvPr>
        </p:nvSpPr>
        <p:spPr>
          <a:xfrm>
            <a:off x="1103312" y="1853248"/>
            <a:ext cx="9715579" cy="1650443"/>
          </a:xfrm>
        </p:spPr>
        <p:txBody>
          <a:bodyPr>
            <a:normAutofit/>
          </a:bodyPr>
          <a:lstStyle/>
          <a:p>
            <a:r>
              <a:rPr lang="en-US" sz="2800" dirty="0" smtClean="0"/>
              <a:t>Short range control using 2.4GHz Radio</a:t>
            </a:r>
          </a:p>
          <a:p>
            <a:r>
              <a:rPr lang="en-US" sz="2800" dirty="0"/>
              <a:t>C</a:t>
            </a:r>
            <a:r>
              <a:rPr lang="en-US" sz="2800" dirty="0" smtClean="0"/>
              <a:t>ommand-line based, direct text instruction without voice recognition, Simple </a:t>
            </a:r>
            <a:r>
              <a:rPr lang="en-US" sz="2800" dirty="0" smtClean="0"/>
              <a:t>movement</a:t>
            </a:r>
            <a:endParaRPr lang="en-US" sz="28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4417" y="3116517"/>
            <a:ext cx="2821526" cy="3277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Mark x1="44055" y1="85521" x2="44055" y2="85521"/>
                        <a14:backgroundMark x1="44055" y1="81467" x2="44055" y2="81467"/>
                        <a14:backgroundMark x1="47240" y1="77606" x2="47240" y2="77606"/>
                        <a14:backgroundMark x1="52335" y1="83012" x2="54671" y2="83205"/>
                        <a14:backgroundMark x1="44055" y1="75097" x2="56263" y2="79537"/>
                        <a14:backgroundMark x1="44374" y1="74131" x2="47346" y2="73552"/>
                        <a14:backgroundMark x1="17834" y1="48649" x2="17834" y2="48649"/>
                        <a14:backgroundMark x1="31316" y1="55212" x2="31316" y2="55212"/>
                      </a14:backgroundRemoval>
                    </a14:imgEffect>
                  </a14:imgLayer>
                </a14:imgProps>
              </a:ext>
              <a:ext uri="{28A0092B-C50C-407E-A947-70E740481C1C}">
                <a14:useLocalDpi xmlns:a14="http://schemas.microsoft.com/office/drawing/2010/main" val="0"/>
              </a:ext>
            </a:extLst>
          </a:blip>
          <a:stretch>
            <a:fillRect/>
          </a:stretch>
        </p:blipFill>
        <p:spPr>
          <a:xfrm rot="20884592">
            <a:off x="3696545" y="3810474"/>
            <a:ext cx="4452540" cy="2448424"/>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98168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a:xfrm>
            <a:off x="913189" y="1853248"/>
            <a:ext cx="9715579" cy="2127196"/>
          </a:xfrm>
        </p:spPr>
        <p:txBody>
          <a:bodyPr>
            <a:normAutofit/>
          </a:bodyPr>
          <a:lstStyle/>
          <a:p>
            <a:r>
              <a:rPr lang="en-US" sz="2800" dirty="0" smtClean="0"/>
              <a:t>Communication through the Internet</a:t>
            </a:r>
            <a:endParaRPr lang="en-US" sz="2800" dirty="0" smtClean="0"/>
          </a:p>
          <a:p>
            <a:r>
              <a:rPr lang="en-US" sz="2800" dirty="0" smtClean="0"/>
              <a:t>Using V</a:t>
            </a:r>
            <a:r>
              <a:rPr lang="en-US" sz="2800" dirty="0" smtClean="0"/>
              <a:t>oice Recognition</a:t>
            </a:r>
            <a:endParaRPr lang="en-US" sz="2800" dirty="0" smtClean="0"/>
          </a:p>
          <a:p>
            <a:r>
              <a:rPr lang="en-US" sz="2800" dirty="0" smtClean="0"/>
              <a:t>Drone Video &amp; </a:t>
            </a:r>
            <a:r>
              <a:rPr lang="en-US" sz="2800" dirty="0" smtClean="0"/>
              <a:t>Status feedback to android</a:t>
            </a:r>
            <a:endParaRPr lang="en-US" sz="2800" dirty="0" smtClean="0"/>
          </a:p>
        </p:txBody>
      </p:sp>
      <p:pic>
        <p:nvPicPr>
          <p:cNvPr id="5"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Mark x1="44055" y1="85521" x2="44055" y2="85521"/>
                        <a14:backgroundMark x1="44055" y1="81467" x2="44055" y2="81467"/>
                        <a14:backgroundMark x1="47240" y1="77606" x2="47240" y2="77606"/>
                        <a14:backgroundMark x1="52335" y1="83012" x2="54671" y2="83205"/>
                        <a14:backgroundMark x1="44055" y1="75097" x2="56263" y2="79537"/>
                        <a14:backgroundMark x1="44374" y1="74131" x2="47346" y2="73552"/>
                        <a14:backgroundMark x1="17834" y1="48649" x2="17834" y2="48649"/>
                        <a14:backgroundMark x1="31316" y1="55212" x2="31316" y2="55212"/>
                      </a14:backgroundRemoval>
                    </a14:imgEffect>
                  </a14:imgLayer>
                </a14:imgProps>
              </a:ext>
              <a:ext uri="{28A0092B-C50C-407E-A947-70E740481C1C}">
                <a14:useLocalDpi xmlns:a14="http://schemas.microsoft.com/office/drawing/2010/main" val="0"/>
              </a:ext>
            </a:extLst>
          </a:blip>
          <a:stretch>
            <a:fillRect/>
          </a:stretch>
        </p:blipFill>
        <p:spPr>
          <a:xfrm rot="20884592">
            <a:off x="312045" y="3976031"/>
            <a:ext cx="4452540" cy="2448424"/>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87400" y1="53400" x2="87400" y2="53400"/>
                        <a14:foregroundMark x1="65200" y1="81800" x2="65200" y2="81800"/>
                        <a14:foregroundMark x1="71000" y1="78200" x2="71000" y2="78200"/>
                        <a14:foregroundMark x1="72000" y1="77600" x2="72000" y2="77600"/>
                        <a14:foregroundMark x1="81800" y1="51400" x2="81800" y2="51400"/>
                        <a14:backgroundMark x1="64400" y1="80200" x2="64400" y2="80200"/>
                        <a14:backgroundMark x1="50600" y1="83600" x2="50600" y2="83600"/>
                        <a14:backgroundMark x1="44600" y1="83200" x2="44600" y2="83200"/>
                        <a14:backgroundMark x1="37200" y1="81200" x2="37200" y2="81200"/>
                        <a14:backgroundMark x1="32800" y1="79200" x2="32800" y2="79200"/>
                        <a14:backgroundMark x1="21000" y1="66800" x2="21000" y2="66800"/>
                        <a14:backgroundMark x1="16600" y1="51800" x2="16600" y2="51800"/>
                        <a14:backgroundMark x1="17000" y1="55200" x2="17000" y2="55200"/>
                        <a14:backgroundMark x1="45800" y1="17800" x2="45800" y2="17800"/>
                        <a14:backgroundMark x1="82200" y1="53000" x2="82200" y2="53000"/>
                      </a14:backgroundRemoval>
                    </a14:imgEffect>
                  </a14:imgLayer>
                </a14:imgProps>
              </a:ext>
              <a:ext uri="{28A0092B-C50C-407E-A947-70E740481C1C}">
                <a14:useLocalDpi xmlns:a14="http://schemas.microsoft.com/office/drawing/2010/main" val="0"/>
              </a:ext>
            </a:extLst>
          </a:blip>
          <a:stretch>
            <a:fillRect/>
          </a:stretch>
        </p:blipFill>
        <p:spPr>
          <a:xfrm>
            <a:off x="4655303" y="3325955"/>
            <a:ext cx="3748575" cy="3748575"/>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7654" r="7259"/>
          <a:stretch/>
        </p:blipFill>
        <p:spPr>
          <a:xfrm>
            <a:off x="8519310" y="4351156"/>
            <a:ext cx="3259248" cy="1698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15228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Risk/Assumption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254" y="1853248"/>
            <a:ext cx="9383946" cy="4621430"/>
          </a:xfrm>
          <a:prstGeom prst="rect">
            <a:avLst/>
          </a:prstGeom>
        </p:spPr>
      </p:pic>
    </p:spTree>
    <p:extLst>
      <p:ext uri="{BB962C8B-B14F-4D97-AF65-F5344CB8AC3E}">
        <p14:creationId xmlns:p14="http://schemas.microsoft.com/office/powerpoint/2010/main" val="19531765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24592769"/>
              </p:ext>
            </p:extLst>
          </p:nvPr>
        </p:nvGraphicFramePr>
        <p:xfrm>
          <a:off x="1746778" y="2015067"/>
          <a:ext cx="8304057" cy="4181562"/>
        </p:xfrm>
        <a:graphic>
          <a:graphicData uri="http://schemas.openxmlformats.org/drawingml/2006/table">
            <a:tbl>
              <a:tblPr firstRow="1" firstCol="1" lastRow="1" lastCol="1" bandRow="1" bandCol="1">
                <a:tableStyleId>{1E171933-4619-4E11-9A3F-F7608DF75F80}</a:tableStyleId>
              </a:tblPr>
              <a:tblGrid>
                <a:gridCol w="2268081">
                  <a:extLst>
                    <a:ext uri="{9D8B030D-6E8A-4147-A177-3AD203B41FA5}">
                      <a16:colId xmlns="" xmlns:a16="http://schemas.microsoft.com/office/drawing/2014/main" val="1848331513"/>
                    </a:ext>
                  </a:extLst>
                </a:gridCol>
                <a:gridCol w="3254776">
                  <a:extLst>
                    <a:ext uri="{9D8B030D-6E8A-4147-A177-3AD203B41FA5}">
                      <a16:colId xmlns="" xmlns:a16="http://schemas.microsoft.com/office/drawing/2014/main" val="120004209"/>
                    </a:ext>
                  </a:extLst>
                </a:gridCol>
                <a:gridCol w="1098734">
                  <a:extLst>
                    <a:ext uri="{9D8B030D-6E8A-4147-A177-3AD203B41FA5}">
                      <a16:colId xmlns="" xmlns:a16="http://schemas.microsoft.com/office/drawing/2014/main" val="3029114454"/>
                    </a:ext>
                  </a:extLst>
                </a:gridCol>
                <a:gridCol w="1682466">
                  <a:extLst>
                    <a:ext uri="{9D8B030D-6E8A-4147-A177-3AD203B41FA5}">
                      <a16:colId xmlns="" xmlns:a16="http://schemas.microsoft.com/office/drawing/2014/main" val="1510809937"/>
                    </a:ext>
                  </a:extLst>
                </a:gridCol>
              </a:tblGrid>
              <a:tr h="268292">
                <a:tc>
                  <a:txBody>
                    <a:bodyPr/>
                    <a:lstStyle/>
                    <a:p>
                      <a:pPr marL="10795" marR="0" algn="ctr">
                        <a:lnSpc>
                          <a:spcPct val="107000"/>
                        </a:lnSpc>
                        <a:spcBef>
                          <a:spcPts val="300"/>
                        </a:spcBef>
                        <a:spcAft>
                          <a:spcPts val="300"/>
                        </a:spcAft>
                      </a:pPr>
                      <a:r>
                        <a:rPr lang="en-US" sz="1600" dirty="0">
                          <a:effectLst/>
                        </a:rPr>
                        <a:t>Item to Test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300"/>
                        </a:spcBef>
                        <a:spcAft>
                          <a:spcPts val="300"/>
                        </a:spcAft>
                      </a:pPr>
                      <a:r>
                        <a:rPr lang="en-US" sz="1600">
                          <a:effectLst/>
                        </a:rPr>
                        <a:t>Test Description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300"/>
                        </a:spcBef>
                        <a:spcAft>
                          <a:spcPts val="300"/>
                        </a:spcAft>
                      </a:pPr>
                      <a:r>
                        <a:rPr lang="en-US" sz="1600">
                          <a:effectLst/>
                        </a:rPr>
                        <a:t>Test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300"/>
                        </a:spcBef>
                        <a:spcAft>
                          <a:spcPts val="300"/>
                        </a:spcAft>
                      </a:pPr>
                      <a:r>
                        <a:rPr lang="en-US" sz="1600">
                          <a:effectLst/>
                        </a:rPr>
                        <a:t>Responsibility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277726928"/>
                  </a:ext>
                </a:extLst>
              </a:tr>
              <a:tr h="1180569">
                <a:tc>
                  <a:txBody>
                    <a:bodyPr/>
                    <a:lstStyle/>
                    <a:p>
                      <a:pPr marL="0" marR="0" algn="ctr">
                        <a:lnSpc>
                          <a:spcPct val="107000"/>
                        </a:lnSpc>
                        <a:spcBef>
                          <a:spcPts val="300"/>
                        </a:spcBef>
                        <a:spcAft>
                          <a:spcPts val="300"/>
                        </a:spcAft>
                      </a:pPr>
                      <a:r>
                        <a:rPr lang="en-US" sz="1600" dirty="0">
                          <a:effectLst/>
                        </a:rPr>
                        <a:t>Android Application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300"/>
                        </a:spcBef>
                        <a:spcAft>
                          <a:spcPts val="300"/>
                        </a:spcAft>
                      </a:pPr>
                      <a:r>
                        <a:rPr lang="en-US" sz="1600" dirty="0">
                          <a:effectLst/>
                        </a:rPr>
                        <a:t>The android application will be tested as of the performance and the design of the application to meet the acceptable user interface application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4765" marR="0" algn="ctr">
                        <a:lnSpc>
                          <a:spcPct val="107000"/>
                        </a:lnSpc>
                        <a:spcBef>
                          <a:spcPts val="300"/>
                        </a:spcBef>
                        <a:spcAft>
                          <a:spcPts val="300"/>
                        </a:spcAft>
                      </a:pPr>
                      <a:r>
                        <a:rPr lang="en-US" sz="1600">
                          <a:effectLst/>
                        </a:rPr>
                        <a:t>25/11/2015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5760" marR="0" algn="just">
                        <a:lnSpc>
                          <a:spcPct val="107000"/>
                        </a:lnSpc>
                        <a:spcBef>
                          <a:spcPts val="300"/>
                        </a:spcBef>
                        <a:spcAft>
                          <a:spcPts val="300"/>
                        </a:spcAft>
                      </a:pPr>
                      <a:r>
                        <a:rPr lang="en-US" sz="1600">
                          <a:effectLst/>
                        </a:rPr>
                        <a:t>Team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3274066374"/>
                  </a:ext>
                </a:extLst>
              </a:tr>
              <a:tr h="1475712">
                <a:tc>
                  <a:txBody>
                    <a:bodyPr/>
                    <a:lstStyle/>
                    <a:p>
                      <a:pPr marL="0" marR="0" algn="ctr">
                        <a:lnSpc>
                          <a:spcPct val="107000"/>
                        </a:lnSpc>
                        <a:spcBef>
                          <a:spcPts val="300"/>
                        </a:spcBef>
                        <a:spcAft>
                          <a:spcPts val="300"/>
                        </a:spcAft>
                      </a:pPr>
                      <a:r>
                        <a:rPr lang="en-US" sz="1600">
                          <a:effectLst/>
                        </a:rPr>
                        <a:t>Drone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300"/>
                        </a:spcBef>
                        <a:spcAft>
                          <a:spcPts val="300"/>
                        </a:spcAft>
                      </a:pPr>
                      <a:r>
                        <a:rPr lang="en-US" sz="1600" dirty="0">
                          <a:effectLst/>
                        </a:rPr>
                        <a:t>Drone needs to be able to do basic command such as ascending and descending, whereas the drone hardware integrity need to be maintain.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 marR="0" algn="just">
                        <a:lnSpc>
                          <a:spcPct val="107000"/>
                        </a:lnSpc>
                        <a:spcBef>
                          <a:spcPts val="300"/>
                        </a:spcBef>
                        <a:spcAft>
                          <a:spcPts val="300"/>
                        </a:spcAft>
                      </a:pPr>
                      <a:r>
                        <a:rPr lang="en-US" sz="1600" dirty="0">
                          <a:effectLst/>
                        </a:rPr>
                        <a:t>25/11/2015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5760" marR="0" algn="just">
                        <a:lnSpc>
                          <a:spcPct val="107000"/>
                        </a:lnSpc>
                        <a:spcBef>
                          <a:spcPts val="300"/>
                        </a:spcBef>
                        <a:spcAft>
                          <a:spcPts val="300"/>
                        </a:spcAft>
                      </a:pPr>
                      <a:r>
                        <a:rPr lang="en-US" sz="1600">
                          <a:effectLst/>
                        </a:rPr>
                        <a:t>Team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4256232793"/>
                  </a:ext>
                </a:extLst>
              </a:tr>
              <a:tr h="885427">
                <a:tc>
                  <a:txBody>
                    <a:bodyPr/>
                    <a:lstStyle/>
                    <a:p>
                      <a:pPr marL="26035" marR="0" algn="just">
                        <a:lnSpc>
                          <a:spcPct val="107000"/>
                        </a:lnSpc>
                        <a:spcBef>
                          <a:spcPts val="300"/>
                        </a:spcBef>
                        <a:spcAft>
                          <a:spcPts val="300"/>
                        </a:spcAft>
                      </a:pPr>
                      <a:r>
                        <a:rPr lang="en-US" sz="1600">
                          <a:effectLst/>
                        </a:rPr>
                        <a:t>Data Communication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6035" marR="0" algn="just">
                        <a:lnSpc>
                          <a:spcPct val="107000"/>
                        </a:lnSpc>
                        <a:spcBef>
                          <a:spcPts val="300"/>
                        </a:spcBef>
                        <a:spcAft>
                          <a:spcPts val="300"/>
                        </a:spcAft>
                      </a:pPr>
                      <a:r>
                        <a:rPr lang="en-US" sz="1600">
                          <a:effectLst/>
                        </a:rPr>
                        <a:t>The connection between the application and the drone through the internet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31750" algn="just">
                        <a:lnSpc>
                          <a:spcPct val="107000"/>
                        </a:lnSpc>
                        <a:spcBef>
                          <a:spcPts val="300"/>
                        </a:spcBef>
                        <a:spcAft>
                          <a:spcPts val="300"/>
                        </a:spcAft>
                      </a:pPr>
                      <a:r>
                        <a:rPr lang="en-US" sz="1600" dirty="0">
                          <a:effectLst/>
                        </a:rPr>
                        <a:t>27/11/2015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65760" marR="0" algn="just">
                        <a:lnSpc>
                          <a:spcPct val="107000"/>
                        </a:lnSpc>
                        <a:spcBef>
                          <a:spcPts val="300"/>
                        </a:spcBef>
                        <a:spcAft>
                          <a:spcPts val="300"/>
                        </a:spcAft>
                      </a:pPr>
                      <a:r>
                        <a:rPr lang="en-US" sz="1600" dirty="0">
                          <a:effectLst/>
                        </a:rPr>
                        <a:t>Team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20663937"/>
                  </a:ext>
                </a:extLst>
              </a:tr>
            </a:tbl>
          </a:graphicData>
        </a:graphic>
      </p:graphicFrame>
    </p:spTree>
    <p:extLst>
      <p:ext uri="{BB962C8B-B14F-4D97-AF65-F5344CB8AC3E}">
        <p14:creationId xmlns:p14="http://schemas.microsoft.com/office/powerpoint/2010/main" val="24599959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Criteria</a:t>
            </a:r>
            <a:endParaRPr lang="en-US" dirty="0"/>
          </a:p>
        </p:txBody>
      </p:sp>
      <p:sp>
        <p:nvSpPr>
          <p:cNvPr id="3" name="Content Placeholder 2"/>
          <p:cNvSpPr>
            <a:spLocks noGrp="1"/>
          </p:cNvSpPr>
          <p:nvPr>
            <p:ph idx="1"/>
          </p:nvPr>
        </p:nvSpPr>
        <p:spPr>
          <a:xfrm>
            <a:off x="1103312" y="2032000"/>
            <a:ext cx="10445221" cy="4216400"/>
          </a:xfrm>
        </p:spPr>
        <p:txBody>
          <a:bodyPr>
            <a:noAutofit/>
          </a:bodyPr>
          <a:lstStyle/>
          <a:p>
            <a:r>
              <a:rPr lang="en-US" b="1" cap="all" dirty="0"/>
              <a:t>Test Pass / Fail Criteria</a:t>
            </a:r>
            <a:endParaRPr lang="en-US" dirty="0"/>
          </a:p>
          <a:p>
            <a:pPr marL="0" indent="0">
              <a:buNone/>
            </a:pPr>
            <a:r>
              <a:rPr lang="en-US" dirty="0" smtClean="0"/>
              <a:t>The </a:t>
            </a:r>
            <a:r>
              <a:rPr lang="en-US" dirty="0"/>
              <a:t>system being tested pass if all the function will work as the requirements. If a failure occur than the test is said to be fail.</a:t>
            </a:r>
          </a:p>
          <a:p>
            <a:r>
              <a:rPr lang="en-US" b="1" cap="all" dirty="0"/>
              <a:t>Test Entry / Exit Criteria</a:t>
            </a:r>
            <a:endParaRPr lang="en-US" dirty="0"/>
          </a:p>
          <a:p>
            <a:pPr marL="0" indent="0">
              <a:buNone/>
            </a:pPr>
            <a:r>
              <a:rPr lang="en-US" dirty="0"/>
              <a:t>The beginning of the test will be with testing the application function to the drone. The test will stop after all function and commands is tested.</a:t>
            </a:r>
          </a:p>
          <a:p>
            <a:r>
              <a:rPr lang="en-US" b="1" cap="all" dirty="0"/>
              <a:t>Test Deliverables</a:t>
            </a:r>
            <a:endParaRPr lang="en-US" dirty="0"/>
          </a:p>
          <a:p>
            <a:pPr marL="0" indent="0">
              <a:buNone/>
            </a:pPr>
            <a:r>
              <a:rPr lang="en-US" dirty="0"/>
              <a:t>In the end of the testing the deliverables would be the test survey by user to improve the system, the report result of the test and the test analysis documents. The survey is necessary in order to evaluate through the user experience in using the application</a:t>
            </a:r>
            <a:r>
              <a:rPr lang="en-US" dirty="0" smtClean="0"/>
              <a:t>.</a:t>
            </a:r>
            <a:endParaRPr lang="en-US" dirty="0"/>
          </a:p>
        </p:txBody>
      </p:sp>
    </p:spTree>
    <p:extLst>
      <p:ext uri="{BB962C8B-B14F-4D97-AF65-F5344CB8AC3E}">
        <p14:creationId xmlns:p14="http://schemas.microsoft.com/office/powerpoint/2010/main" val="29218356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Criteria (Cont.)</a:t>
            </a:r>
            <a:endParaRPr lang="en-US" dirty="0"/>
          </a:p>
        </p:txBody>
      </p:sp>
      <p:sp>
        <p:nvSpPr>
          <p:cNvPr id="3" name="Content Placeholder 2"/>
          <p:cNvSpPr>
            <a:spLocks noGrp="1"/>
          </p:cNvSpPr>
          <p:nvPr>
            <p:ph idx="1"/>
          </p:nvPr>
        </p:nvSpPr>
        <p:spPr/>
        <p:txBody>
          <a:bodyPr/>
          <a:lstStyle/>
          <a:p>
            <a:r>
              <a:rPr lang="en-US" b="1" cap="all" dirty="0"/>
              <a:t>Test Suspension / Resumption Criteria</a:t>
            </a:r>
            <a:endParaRPr lang="en-US" dirty="0"/>
          </a:p>
          <a:p>
            <a:pPr marL="0" indent="0">
              <a:buNone/>
            </a:pPr>
            <a:r>
              <a:rPr lang="en-US" dirty="0"/>
              <a:t>The test will be suspend if an inevitable events shown such as a personal problems of the team members that he must attend or the weather condition that does not allow the project to be tested. In case such events occurred, the date of testing will be replace to an available date within week of the test.</a:t>
            </a:r>
          </a:p>
          <a:p>
            <a:r>
              <a:rPr lang="en-US" b="1" cap="all" dirty="0"/>
              <a:t>Test Environmental / Staffing / Training Needs</a:t>
            </a:r>
            <a:endParaRPr lang="en-US" dirty="0"/>
          </a:p>
          <a:p>
            <a:pPr marL="0" indent="0">
              <a:buNone/>
            </a:pPr>
            <a:r>
              <a:rPr lang="en-US" dirty="0"/>
              <a:t>In testing the project all staff does not need any training or skill to be able to conduct the test. The team only needs to know how to use an android applications by following the user guide.</a:t>
            </a:r>
          </a:p>
          <a:p>
            <a:endParaRPr lang="en-US" dirty="0"/>
          </a:p>
        </p:txBody>
      </p:sp>
    </p:spTree>
    <p:extLst>
      <p:ext uri="{BB962C8B-B14F-4D97-AF65-F5344CB8AC3E}">
        <p14:creationId xmlns:p14="http://schemas.microsoft.com/office/powerpoint/2010/main" val="33745797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 Form Criteria</a:t>
            </a:r>
            <a:endParaRPr lang="en-US" dirty="0"/>
          </a:p>
        </p:txBody>
      </p:sp>
      <p:sp>
        <p:nvSpPr>
          <p:cNvPr id="3" name="Content Placeholder 2"/>
          <p:cNvSpPr>
            <a:spLocks noGrp="1"/>
          </p:cNvSpPr>
          <p:nvPr>
            <p:ph idx="1"/>
          </p:nvPr>
        </p:nvSpPr>
        <p:spPr/>
        <p:txBody>
          <a:bodyPr>
            <a:normAutofit/>
          </a:bodyPr>
          <a:lstStyle/>
          <a:p>
            <a:r>
              <a:rPr lang="en-US" dirty="0" smtClean="0"/>
              <a:t>System Testing</a:t>
            </a:r>
          </a:p>
          <a:p>
            <a:pPr marL="0" indent="0">
              <a:buNone/>
            </a:pPr>
            <a:r>
              <a:rPr lang="en-US" dirty="0" smtClean="0"/>
              <a:t>System have to provide any information regarding response time and time delay.</a:t>
            </a:r>
          </a:p>
          <a:p>
            <a:r>
              <a:rPr lang="en-US" dirty="0" smtClean="0"/>
              <a:t>Consistency and Standard </a:t>
            </a:r>
          </a:p>
          <a:p>
            <a:pPr marL="0" indent="0">
              <a:buNone/>
            </a:pPr>
            <a:r>
              <a:rPr lang="en-US" dirty="0" smtClean="0"/>
              <a:t>System have to use the standard naming and the system need to be consistent.</a:t>
            </a:r>
          </a:p>
          <a:p>
            <a:r>
              <a:rPr lang="en-US" dirty="0" smtClean="0"/>
              <a:t>User Interface</a:t>
            </a:r>
          </a:p>
          <a:p>
            <a:pPr marL="0" indent="0">
              <a:buNone/>
            </a:pPr>
            <a:r>
              <a:rPr lang="en-US" dirty="0"/>
              <a:t>T</a:t>
            </a:r>
            <a:r>
              <a:rPr lang="en-US" dirty="0" smtClean="0"/>
              <a:t>he design have to be appealing and easy to use.</a:t>
            </a:r>
            <a:endParaRPr lang="en-US" dirty="0"/>
          </a:p>
          <a:p>
            <a:pPr marL="0" indent="0">
              <a:buNone/>
            </a:pPr>
            <a:endParaRPr lang="en-US" dirty="0"/>
          </a:p>
        </p:txBody>
      </p:sp>
    </p:spTree>
    <p:extLst>
      <p:ext uri="{BB962C8B-B14F-4D97-AF65-F5344CB8AC3E}">
        <p14:creationId xmlns:p14="http://schemas.microsoft.com/office/powerpoint/2010/main" val="30823828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Testing Analysis</a:t>
            </a:r>
            <a:endParaRPr lang="en-US"/>
          </a:p>
        </p:txBody>
      </p:sp>
      <p:graphicFrame>
        <p:nvGraphicFramePr>
          <p:cNvPr id="5" name="Chart 4"/>
          <p:cNvGraphicFramePr/>
          <p:nvPr>
            <p:extLst>
              <p:ext uri="{D42A27DB-BD31-4B8C-83A1-F6EECF244321}">
                <p14:modId xmlns:p14="http://schemas.microsoft.com/office/powerpoint/2010/main" val="630578131"/>
              </p:ext>
            </p:extLst>
          </p:nvPr>
        </p:nvGraphicFramePr>
        <p:xfrm>
          <a:off x="463589" y="1685823"/>
          <a:ext cx="4739475" cy="25255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p:nvPr>
            <p:extLst>
              <p:ext uri="{D42A27DB-BD31-4B8C-83A1-F6EECF244321}">
                <p14:modId xmlns:p14="http://schemas.microsoft.com/office/powerpoint/2010/main" val="1737632890"/>
              </p:ext>
            </p:extLst>
          </p:nvPr>
        </p:nvGraphicFramePr>
        <p:xfrm>
          <a:off x="5832116" y="1647186"/>
          <a:ext cx="4561133" cy="247300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p:extLst>
              <p:ext uri="{D42A27DB-BD31-4B8C-83A1-F6EECF244321}">
                <p14:modId xmlns:p14="http://schemas.microsoft.com/office/powerpoint/2010/main" val="1405722875"/>
              </p:ext>
            </p:extLst>
          </p:nvPr>
        </p:nvGraphicFramePr>
        <p:xfrm>
          <a:off x="3294166" y="4043966"/>
          <a:ext cx="4471796" cy="25502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36392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024"/>
          <a:stretch/>
        </p:blipFill>
        <p:spPr>
          <a:xfrm>
            <a:off x="5840185" y="1219857"/>
            <a:ext cx="5715000" cy="2986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014" y="4757056"/>
            <a:ext cx="3830461" cy="1698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Removal>
                    </a14:imgEffect>
                  </a14:imgLayer>
                </a14:imgProps>
              </a:ext>
              <a:ext uri="{28A0092B-C50C-407E-A947-70E740481C1C}">
                <a14:useLocalDpi xmlns:a14="http://schemas.microsoft.com/office/drawing/2010/main" val="0"/>
              </a:ext>
            </a:extLst>
          </a:blip>
          <a:stretch>
            <a:fillRect/>
          </a:stretch>
        </p:blipFill>
        <p:spPr>
          <a:xfrm>
            <a:off x="205165" y="2525486"/>
            <a:ext cx="3464305" cy="1905000"/>
          </a:xfrm>
          <a:prstGeom prst="rect">
            <a:avLst/>
          </a:prstGeom>
          <a:ln w="38100" cap="sq">
            <a:noFill/>
            <a:prstDash val="solid"/>
            <a:miter lim="800000"/>
          </a:ln>
          <a:effectLst>
            <a:outerShdw blurRad="50800" dist="38100" dir="2700000" algn="tl" rotWithShape="0">
              <a:srgbClr val="000000">
                <a:alpha val="43000"/>
              </a:srgbClr>
            </a:outerShdw>
          </a:effectLst>
        </p:spPr>
      </p:pic>
      <p:cxnSp>
        <p:nvCxnSpPr>
          <p:cNvPr id="7" name="Straight Arrow Connector 6"/>
          <p:cNvCxnSpPr/>
          <p:nvPr/>
        </p:nvCxnSpPr>
        <p:spPr>
          <a:xfrm flipH="1" flipV="1">
            <a:off x="3222171" y="4501244"/>
            <a:ext cx="2699658" cy="1017812"/>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592286" y="2525486"/>
            <a:ext cx="2079171" cy="518409"/>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0912" y="5301764"/>
            <a:ext cx="6235586" cy="2031325"/>
          </a:xfrm>
          <a:prstGeom prst="rect">
            <a:avLst/>
          </a:prstGeom>
        </p:spPr>
        <p:txBody>
          <a:bodyPr wrap="square">
            <a:spAutoFit/>
          </a:bodyPr>
          <a:lstStyle/>
          <a:p>
            <a:r>
              <a:rPr lang="en-US" sz="1400" dirty="0" err="1" smtClean="0"/>
              <a:t>Referensi</a:t>
            </a:r>
            <a:r>
              <a:rPr lang="en-US" sz="1400" dirty="0" smtClean="0"/>
              <a:t> :</a:t>
            </a:r>
          </a:p>
          <a:p>
            <a:pPr marL="285750" indent="-285750">
              <a:buFont typeface="Arial" panose="020B0604020202020204" pitchFamily="34" charset="0"/>
              <a:buChar char="•"/>
            </a:pPr>
            <a:r>
              <a:rPr lang="en-US" sz="1400" dirty="0" smtClean="0"/>
              <a:t> </a:t>
            </a:r>
            <a:r>
              <a:rPr lang="en-US" sz="1400" dirty="0">
                <a:hlinkClick r:id="rId6"/>
              </a:rPr>
              <a:t>http://droneselect.com/wp-content/uploads/2015/02/51Nk8iyrmLL._</a:t>
            </a:r>
            <a:r>
              <a:rPr lang="en-US" sz="1400" dirty="0" smtClean="0">
                <a:hlinkClick r:id="rId6"/>
              </a:rPr>
              <a:t>SL1000.jpg</a:t>
            </a:r>
            <a:endParaRPr lang="en-US" sz="1400" dirty="0" smtClean="0"/>
          </a:p>
          <a:p>
            <a:pPr marL="285750" indent="-285750">
              <a:buFont typeface="Arial" panose="020B0604020202020204" pitchFamily="34" charset="0"/>
              <a:buChar char="•"/>
            </a:pPr>
            <a:r>
              <a:rPr lang="en-US" sz="1400" dirty="0">
                <a:hlinkClick r:id="rId7"/>
              </a:rPr>
              <a:t>http://</a:t>
            </a:r>
            <a:r>
              <a:rPr lang="en-US" sz="1400" dirty="0" smtClean="0">
                <a:hlinkClick r:id="rId7"/>
              </a:rPr>
              <a:t>beingandroid.com/wp-content/uploads/2011/12/android_voice.jpg?584900</a:t>
            </a:r>
            <a:endParaRPr lang="en-US" sz="1400" dirty="0" smtClean="0"/>
          </a:p>
          <a:p>
            <a:pPr marL="285750" indent="-285750">
              <a:buFont typeface="Arial" panose="020B0604020202020204" pitchFamily="34" charset="0"/>
              <a:buChar char="•"/>
            </a:pPr>
            <a:r>
              <a:rPr lang="en-US" sz="1400" dirty="0">
                <a:hlinkClick r:id="rId8"/>
              </a:rPr>
              <a:t>http://</a:t>
            </a:r>
            <a:r>
              <a:rPr lang="en-US" sz="1400" dirty="0" smtClean="0">
                <a:hlinkClick r:id="rId8"/>
              </a:rPr>
              <a:t>kanalsatu.com/images/20150514-154646_44.png</a:t>
            </a:r>
            <a:endParaRPr lang="en-US" sz="1400" dirty="0" smtClean="0"/>
          </a:p>
          <a:p>
            <a:endParaRPr lang="en-US" sz="1400" dirty="0" smtClean="0"/>
          </a:p>
          <a:p>
            <a:endParaRPr lang="en-US" sz="1400" dirty="0"/>
          </a:p>
          <a:p>
            <a:endParaRPr lang="en-US" sz="1400" dirty="0" smtClean="0"/>
          </a:p>
        </p:txBody>
      </p:sp>
    </p:spTree>
    <p:extLst>
      <p:ext uri="{BB962C8B-B14F-4D97-AF65-F5344CB8AC3E}">
        <p14:creationId xmlns:p14="http://schemas.microsoft.com/office/powerpoint/2010/main" val="17719089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Logo</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1271" y="1853248"/>
            <a:ext cx="4030753" cy="4030753"/>
          </a:xfrm>
        </p:spPr>
      </p:pic>
    </p:spTree>
    <p:extLst>
      <p:ext uri="{BB962C8B-B14F-4D97-AF65-F5344CB8AC3E}">
        <p14:creationId xmlns:p14="http://schemas.microsoft.com/office/powerpoint/2010/main" val="16258885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116" y="647224"/>
            <a:ext cx="6400799" cy="6400799"/>
          </a:xfrm>
          <a:prstGeom prst="rect">
            <a:avLst/>
          </a:prstGeom>
        </p:spPr>
      </p:pic>
      <p:sp>
        <p:nvSpPr>
          <p:cNvPr id="2" name="Title 1"/>
          <p:cNvSpPr>
            <a:spLocks noGrp="1"/>
          </p:cNvSpPr>
          <p:nvPr>
            <p:ph type="title"/>
          </p:nvPr>
        </p:nvSpPr>
        <p:spPr/>
        <p:txBody>
          <a:bodyPr/>
          <a:lstStyle/>
          <a:p>
            <a:r>
              <a:rPr lang="en-US" smtClean="0"/>
              <a:t>Screen</a:t>
            </a:r>
            <a:endParaRPr lang="en-US" dirty="0"/>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849" y="1751527"/>
            <a:ext cx="2485622" cy="4146997"/>
          </a:xfrm>
          <a:prstGeom prst="rect">
            <a:avLst/>
          </a:prstGeom>
          <a:noFill/>
          <a:ln>
            <a:noFill/>
          </a:ln>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34461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02" descr="Untitled-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483" y="-28575"/>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itle 1"/>
          <p:cNvSpPr txBox="1">
            <a:spLocks/>
          </p:cNvSpPr>
          <p:nvPr/>
        </p:nvSpPr>
        <p:spPr>
          <a:xfrm>
            <a:off x="2787277" y="-227366"/>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t>About Application</a:t>
            </a:r>
            <a:endParaRPr lang="en-US" sz="44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450" y="855651"/>
            <a:ext cx="6002350" cy="600235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427" y="1862126"/>
            <a:ext cx="2306395" cy="4100258"/>
          </a:xfrm>
          <a:prstGeom prst="rect">
            <a:avLst/>
          </a:prstGeom>
        </p:spPr>
      </p:pic>
      <p:sp>
        <p:nvSpPr>
          <p:cNvPr id="5130" name="Rectangle 105"/>
          <p:cNvSpPr>
            <a:spLocks noChangeArrowheads="1"/>
          </p:cNvSpPr>
          <p:nvPr/>
        </p:nvSpPr>
        <p:spPr bwMode="auto">
          <a:xfrm>
            <a:off x="7239000" y="166689"/>
            <a:ext cx="1447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fontAlgn="base">
              <a:spcBef>
                <a:spcPct val="0"/>
              </a:spcBef>
              <a:spcAft>
                <a:spcPct val="0"/>
              </a:spcAft>
            </a:pPr>
            <a:endParaRPr lang="en-GB" altLang="en-US">
              <a:solidFill>
                <a:srgbClr val="4C4C4C"/>
              </a:solidFill>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1383" y="-231775"/>
            <a:ext cx="9971836" cy="70612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0565" y="-28576"/>
            <a:ext cx="10132210" cy="6886575"/>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4950" y="-28575"/>
            <a:ext cx="10007825" cy="6858000"/>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8745" y="-52340"/>
            <a:ext cx="9209710" cy="6910340"/>
          </a:xfrm>
          <a:prstGeom prst="rect">
            <a:avLst/>
          </a:prstGeom>
        </p:spPr>
      </p:pic>
    </p:spTree>
    <p:extLst>
      <p:ext uri="{BB962C8B-B14F-4D97-AF65-F5344CB8AC3E}">
        <p14:creationId xmlns:p14="http://schemas.microsoft.com/office/powerpoint/2010/main" val="1995114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81481E-6 L -0.62721 0.0007 " pathEditMode="relative" rAng="0" ptsTypes="AA">
                                      <p:cBhvr>
                                        <p:cTn id="6" dur="2000" fill="hold"/>
                                        <p:tgtEl>
                                          <p:spTgt spid="4"/>
                                        </p:tgtEl>
                                        <p:attrNameLst>
                                          <p:attrName>ppt_x</p:attrName>
                                          <p:attrName>ppt_y</p:attrName>
                                        </p:attrNameLst>
                                      </p:cBhvr>
                                      <p:rCtr x="-31367"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6 -3.33333E-6 L -0.63385 -0.00162 " pathEditMode="relative" rAng="0" ptsTypes="AA">
                                      <p:cBhvr>
                                        <p:cTn id="10" dur="2000" fill="hold"/>
                                        <p:tgtEl>
                                          <p:spTgt spid="7"/>
                                        </p:tgtEl>
                                        <p:attrNameLst>
                                          <p:attrName>ppt_x</p:attrName>
                                          <p:attrName>ppt_y</p:attrName>
                                        </p:attrNameLst>
                                      </p:cBhvr>
                                      <p:rCtr x="-31693" y="-9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95833E-6 3.33333E-6 L -0.63464 -0.00371 " pathEditMode="relative" rAng="0" ptsTypes="AA">
                                      <p:cBhvr>
                                        <p:cTn id="14" dur="2000" fill="hold"/>
                                        <p:tgtEl>
                                          <p:spTgt spid="9"/>
                                        </p:tgtEl>
                                        <p:attrNameLst>
                                          <p:attrName>ppt_x</p:attrName>
                                          <p:attrName>ppt_y</p:attrName>
                                        </p:attrNameLst>
                                      </p:cBhvr>
                                      <p:rCtr x="-31732" y="-185"/>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3.54167E-6 1.48148E-6 L -0.63711 -0.00255 " pathEditMode="relative" rAng="0" ptsTypes="AA">
                                      <p:cBhvr>
                                        <p:cTn id="18" dur="2000" fill="hold"/>
                                        <p:tgtEl>
                                          <p:spTgt spid="12"/>
                                        </p:tgtEl>
                                        <p:attrNameLst>
                                          <p:attrName>ppt_x</p:attrName>
                                          <p:attrName>ppt_y</p:attrName>
                                        </p:attrNameLst>
                                      </p:cBhvr>
                                      <p:rCtr x="-31862"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9128"/>
          <a:stretch/>
        </p:blipFill>
        <p:spPr>
          <a:xfrm>
            <a:off x="7540229" y="0"/>
            <a:ext cx="4651771"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400" y="704850"/>
            <a:ext cx="5283200" cy="29718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2643" y="2628900"/>
            <a:ext cx="2849537" cy="3181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18923"/>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0833"/>
          <a:stretch/>
        </p:blipFill>
        <p:spPr>
          <a:xfrm>
            <a:off x="0" y="0"/>
            <a:ext cx="4495827" cy="6858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6244" y="1990725"/>
            <a:ext cx="4591050" cy="2876550"/>
          </a:xfrm>
          <a:prstGeom prst="rect">
            <a:avLst/>
          </a:prstGeom>
        </p:spPr>
      </p:pic>
    </p:spTree>
    <p:extLst>
      <p:ext uri="{BB962C8B-B14F-4D97-AF65-F5344CB8AC3E}">
        <p14:creationId xmlns:p14="http://schemas.microsoft.com/office/powerpoint/2010/main" val="308179174"/>
      </p:ext>
    </p:extLst>
  </p:cSld>
  <p:clrMapOvr>
    <a:masterClrMapping/>
  </p:clrMapOvr>
  <mc:AlternateContent xmlns:mc="http://schemas.openxmlformats.org/markup-compatibility/2006" xmlns:p14="http://schemas.microsoft.com/office/powerpoint/2010/main">
    <mc:Choice Requires="p14">
      <p:transition spd="slow" p14:dur="7000">
        <p:push/>
      </p:transition>
    </mc:Choice>
    <mc:Fallback xmlns="">
      <p:transition spd="slow">
        <p:push/>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References</a:t>
            </a:r>
            <a:endParaRPr lang="en-US"/>
          </a:p>
        </p:txBody>
      </p:sp>
      <p:sp>
        <p:nvSpPr>
          <p:cNvPr id="3" name="Content Placeholder 2"/>
          <p:cNvSpPr>
            <a:spLocks noGrp="1"/>
          </p:cNvSpPr>
          <p:nvPr>
            <p:ph idx="1"/>
          </p:nvPr>
        </p:nvSpPr>
        <p:spPr/>
        <p:txBody>
          <a:bodyPr>
            <a:normAutofit lnSpcReduction="10000"/>
          </a:bodyPr>
          <a:lstStyle/>
          <a:p>
            <a:r>
              <a:rPr lang="en-US" i="1" smtClean="0"/>
              <a:t>Spiral Model</a:t>
            </a:r>
            <a:r>
              <a:rPr lang="en-US" i="1"/>
              <a:t>. </a:t>
            </a:r>
            <a:r>
              <a:rPr lang="en-US"/>
              <a:t>http://www.princeton.edu/ accessed on 29th September 2013 </a:t>
            </a:r>
          </a:p>
          <a:p>
            <a:r>
              <a:rPr lang="en-US" i="1"/>
              <a:t>The Eclipse Foundation open source community website. </a:t>
            </a:r>
            <a:r>
              <a:rPr lang="en-US"/>
              <a:t>www.eclipse.org/ accessed periodically </a:t>
            </a:r>
          </a:p>
          <a:p>
            <a:r>
              <a:rPr lang="en-US" i="1"/>
              <a:t>Getting Started as Android Developer. </a:t>
            </a:r>
            <a:r>
              <a:rPr lang="en-US"/>
              <a:t>developer.android.com/training/ accessed periodically </a:t>
            </a:r>
          </a:p>
          <a:p>
            <a:r>
              <a:rPr lang="en-US" i="1"/>
              <a:t>Android-related code. </a:t>
            </a:r>
            <a:r>
              <a:rPr lang="en-US"/>
              <a:t>http://stackoverflow.com/ accessed periodically </a:t>
            </a:r>
          </a:p>
          <a:p>
            <a:r>
              <a:rPr lang="en-US" i="1"/>
              <a:t>Design Electronics. </a:t>
            </a:r>
            <a:r>
              <a:rPr lang="en-US"/>
              <a:t>http://www.designelectronics.net/ accessed on 15th November 2013 </a:t>
            </a:r>
          </a:p>
          <a:p>
            <a:r>
              <a:rPr lang="en-US"/>
              <a:t>Huda, Arif Akbarul. </a:t>
            </a:r>
            <a:r>
              <a:rPr lang="en-US" i="1"/>
              <a:t>24 Jam pintar pemrograman Android</a:t>
            </a:r>
            <a:r>
              <a:rPr lang="en-US"/>
              <a:t>. 2012. Penerbit Andi : Yogyakarta. </a:t>
            </a:r>
          </a:p>
        </p:txBody>
      </p:sp>
    </p:spTree>
    <p:extLst>
      <p:ext uri="{BB962C8B-B14F-4D97-AF65-F5344CB8AC3E}">
        <p14:creationId xmlns:p14="http://schemas.microsoft.com/office/powerpoint/2010/main" val="2112553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7642554"/>
              </p:ext>
            </p:extLst>
          </p:nvPr>
        </p:nvGraphicFramePr>
        <p:xfrm>
          <a:off x="903514" y="1621971"/>
          <a:ext cx="10352315" cy="3940629"/>
        </p:xfrm>
        <a:graphic>
          <a:graphicData uri="http://schemas.openxmlformats.org/drawingml/2006/table">
            <a:tbl>
              <a:tblPr firstRow="1" firstCol="1" bandRow="1">
                <a:tableStyleId>{00A15C55-8517-42AA-B614-E9B94910E393}</a:tableStyleId>
              </a:tblPr>
              <a:tblGrid>
                <a:gridCol w="2021927">
                  <a:extLst>
                    <a:ext uri="{9D8B030D-6E8A-4147-A177-3AD203B41FA5}">
                      <a16:colId xmlns="" xmlns:a16="http://schemas.microsoft.com/office/drawing/2014/main" val="20000"/>
                    </a:ext>
                  </a:extLst>
                </a:gridCol>
                <a:gridCol w="2005605">
                  <a:extLst>
                    <a:ext uri="{9D8B030D-6E8A-4147-A177-3AD203B41FA5}">
                      <a16:colId xmlns="" xmlns:a16="http://schemas.microsoft.com/office/drawing/2014/main" val="20001"/>
                    </a:ext>
                  </a:extLst>
                </a:gridCol>
                <a:gridCol w="1542019">
                  <a:extLst>
                    <a:ext uri="{9D8B030D-6E8A-4147-A177-3AD203B41FA5}">
                      <a16:colId xmlns="" xmlns:a16="http://schemas.microsoft.com/office/drawing/2014/main" val="20002"/>
                    </a:ext>
                  </a:extLst>
                </a:gridCol>
                <a:gridCol w="3199391">
                  <a:extLst>
                    <a:ext uri="{9D8B030D-6E8A-4147-A177-3AD203B41FA5}">
                      <a16:colId xmlns="" xmlns:a16="http://schemas.microsoft.com/office/drawing/2014/main" val="20003"/>
                    </a:ext>
                  </a:extLst>
                </a:gridCol>
                <a:gridCol w="1583373">
                  <a:extLst>
                    <a:ext uri="{9D8B030D-6E8A-4147-A177-3AD203B41FA5}">
                      <a16:colId xmlns="" xmlns:a16="http://schemas.microsoft.com/office/drawing/2014/main" val="20004"/>
                    </a:ext>
                  </a:extLst>
                </a:gridCol>
              </a:tblGrid>
              <a:tr h="461388">
                <a:tc>
                  <a:txBody>
                    <a:bodyPr/>
                    <a:lstStyle/>
                    <a:p>
                      <a:pPr marL="0" marR="0" algn="ctr">
                        <a:lnSpc>
                          <a:spcPct val="107000"/>
                        </a:lnSpc>
                        <a:spcBef>
                          <a:spcPts val="0"/>
                        </a:spcBef>
                        <a:spcAft>
                          <a:spcPts val="0"/>
                        </a:spcAft>
                      </a:pPr>
                      <a:r>
                        <a:rPr lang="en-US" sz="1600" dirty="0">
                          <a:effectLst/>
                        </a:rPr>
                        <a:t>Main Role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Additional Job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Name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email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Institution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0"/>
                  </a:ext>
                </a:extLst>
              </a:tr>
              <a:tr h="1739621">
                <a:tc>
                  <a:txBody>
                    <a:bodyPr/>
                    <a:lstStyle/>
                    <a:p>
                      <a:pPr marL="0" marR="0">
                        <a:lnSpc>
                          <a:spcPct val="107000"/>
                        </a:lnSpc>
                        <a:spcBef>
                          <a:spcPts val="0"/>
                        </a:spcBef>
                        <a:spcAft>
                          <a:spcPts val="0"/>
                        </a:spcAft>
                      </a:pPr>
                      <a:r>
                        <a:rPr lang="en-US" sz="1600">
                          <a:effectLst/>
                        </a:rPr>
                        <a:t>Project Team 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Hardware Developer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Aldwin Akbar Hermanudin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u="none" dirty="0">
                          <a:solidFill>
                            <a:schemeClr val="bg1"/>
                          </a:solidFill>
                          <a:effectLst/>
                          <a:hlinkClick r:id="rId2"/>
                        </a:rPr>
                        <a:t>aldwin.akbar@ui.ac.id</a:t>
                      </a:r>
                      <a:endParaRPr lang="en-US" sz="1600" b="1"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Bef>
                          <a:spcPts val="0"/>
                        </a:spcBef>
                        <a:spcAft>
                          <a:spcPts val="0"/>
                        </a:spcAft>
                      </a:pPr>
                      <a:r>
                        <a:rPr lang="en-US" sz="1600">
                          <a:effectLst/>
                        </a:rPr>
                        <a:t>Faculty of Engineering University of Indonesia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869810">
                <a:tc>
                  <a:txBody>
                    <a:bodyPr/>
                    <a:lstStyle/>
                    <a:p>
                      <a:pPr marL="0" marR="0">
                        <a:lnSpc>
                          <a:spcPct val="107000"/>
                        </a:lnSpc>
                        <a:spcBef>
                          <a:spcPts val="0"/>
                        </a:spcBef>
                        <a:spcAft>
                          <a:spcPts val="0"/>
                        </a:spcAft>
                      </a:pPr>
                      <a:r>
                        <a:rPr lang="en-US" sz="1600">
                          <a:effectLst/>
                        </a:rPr>
                        <a:t>Project Team 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Software Developer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Rudy Nurhadi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u="none" dirty="0">
                          <a:solidFill>
                            <a:schemeClr val="bg1"/>
                          </a:solidFill>
                          <a:effectLst/>
                          <a:hlinkClick r:id="rId3"/>
                        </a:rPr>
                        <a:t>rudy.nurhadi@ui.ac.id</a:t>
                      </a:r>
                      <a:endParaRPr lang="en-US" sz="1600" b="1"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 xmlns:a16="http://schemas.microsoft.com/office/drawing/2014/main" val="10002"/>
                  </a:ext>
                </a:extLst>
              </a:tr>
              <a:tr h="869810">
                <a:tc>
                  <a:txBody>
                    <a:bodyPr/>
                    <a:lstStyle/>
                    <a:p>
                      <a:pPr marL="0" marR="0">
                        <a:lnSpc>
                          <a:spcPct val="107000"/>
                        </a:lnSpc>
                        <a:spcBef>
                          <a:spcPts val="0"/>
                        </a:spcBef>
                        <a:spcAft>
                          <a:spcPts val="0"/>
                        </a:spcAft>
                      </a:pPr>
                      <a:r>
                        <a:rPr lang="en-US" sz="1600" dirty="0">
                          <a:effectLst/>
                        </a:rPr>
                        <a:t>Project Team Leader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Software Designer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Tomi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u="none" dirty="0">
                          <a:solidFill>
                            <a:schemeClr val="bg1"/>
                          </a:solidFill>
                          <a:effectLst/>
                          <a:hlinkClick r:id="rId4"/>
                        </a:rPr>
                        <a:t>tomi@ui.ac.id</a:t>
                      </a:r>
                      <a:endParaRPr lang="en-US" sz="1600" b="1"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5124586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Responsibilities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5088261"/>
              </p:ext>
            </p:extLst>
          </p:nvPr>
        </p:nvGraphicFramePr>
        <p:xfrm>
          <a:off x="1447800" y="1567542"/>
          <a:ext cx="9437914" cy="5116284"/>
        </p:xfrm>
        <a:graphic>
          <a:graphicData uri="http://schemas.openxmlformats.org/drawingml/2006/table">
            <a:tbl>
              <a:tblPr firstRow="1" firstCol="1" bandRow="1">
                <a:tableStyleId>{00A15C55-8517-42AA-B614-E9B94910E393}</a:tableStyleId>
              </a:tblPr>
              <a:tblGrid>
                <a:gridCol w="3096414">
                  <a:extLst>
                    <a:ext uri="{9D8B030D-6E8A-4147-A177-3AD203B41FA5}">
                      <a16:colId xmlns="" xmlns:a16="http://schemas.microsoft.com/office/drawing/2014/main" val="20000"/>
                    </a:ext>
                  </a:extLst>
                </a:gridCol>
                <a:gridCol w="3726393">
                  <a:extLst>
                    <a:ext uri="{9D8B030D-6E8A-4147-A177-3AD203B41FA5}">
                      <a16:colId xmlns="" xmlns:a16="http://schemas.microsoft.com/office/drawing/2014/main" val="20001"/>
                    </a:ext>
                  </a:extLst>
                </a:gridCol>
                <a:gridCol w="2615107">
                  <a:extLst>
                    <a:ext uri="{9D8B030D-6E8A-4147-A177-3AD203B41FA5}">
                      <a16:colId xmlns="" xmlns:a16="http://schemas.microsoft.com/office/drawing/2014/main" val="20002"/>
                    </a:ext>
                  </a:extLst>
                </a:gridCol>
              </a:tblGrid>
              <a:tr h="511627">
                <a:tc>
                  <a:txBody>
                    <a:bodyPr/>
                    <a:lstStyle/>
                    <a:p>
                      <a:pPr marL="0" marR="0" indent="152400">
                        <a:lnSpc>
                          <a:spcPts val="1300"/>
                        </a:lnSpc>
                        <a:spcBef>
                          <a:spcPts val="0"/>
                        </a:spcBef>
                        <a:spcAft>
                          <a:spcPts val="800"/>
                        </a:spcAft>
                      </a:pPr>
                      <a:r>
                        <a:rPr lang="en-US" sz="1600" dirty="0">
                          <a:effectLst/>
                        </a:rPr>
                        <a:t>Role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nSpc>
                          <a:spcPts val="1300"/>
                        </a:lnSpc>
                        <a:spcBef>
                          <a:spcPts val="0"/>
                        </a:spcBef>
                        <a:spcAft>
                          <a:spcPts val="800"/>
                        </a:spcAft>
                      </a:pPr>
                      <a:r>
                        <a:rPr lang="en-US" sz="1600" dirty="0">
                          <a:effectLst/>
                        </a:rPr>
                        <a:t>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800"/>
                        </a:spcAft>
                      </a:pPr>
                      <a:r>
                        <a:rPr lang="en-US" sz="1600">
                          <a:effectLst/>
                        </a:rPr>
                        <a:t>Person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0"/>
                  </a:ext>
                </a:extLst>
              </a:tr>
              <a:tr h="1776524">
                <a:tc>
                  <a:txBody>
                    <a:bodyPr/>
                    <a:lstStyle/>
                    <a:p>
                      <a:pPr marL="0" marR="0" indent="152400">
                        <a:lnSpc>
                          <a:spcPts val="1300"/>
                        </a:lnSpc>
                        <a:spcBef>
                          <a:spcPts val="0"/>
                        </a:spcBef>
                        <a:spcAft>
                          <a:spcPts val="800"/>
                        </a:spcAft>
                      </a:pPr>
                      <a:r>
                        <a:rPr lang="en-US" sz="1600" dirty="0">
                          <a:effectLst/>
                        </a:rPr>
                        <a:t>Project Team Leader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gn="just">
                        <a:lnSpc>
                          <a:spcPct val="100000"/>
                        </a:lnSpc>
                        <a:spcBef>
                          <a:spcPts val="0"/>
                        </a:spcBef>
                        <a:spcAft>
                          <a:spcPts val="800"/>
                        </a:spcAft>
                      </a:pPr>
                      <a:r>
                        <a:rPr lang="en-US" sz="1600" dirty="0">
                          <a:effectLst/>
                        </a:rPr>
                        <a:t>Planning and coordinating team activities; Providing feedback about team progress; Motivating Team Member; Chairing reviews of the items made by </a:t>
                      </a:r>
                      <a:r>
                        <a:rPr lang="en-US" sz="1600">
                          <a:effectLst/>
                        </a:rPr>
                        <a:t>his </a:t>
                      </a:r>
                      <a:r>
                        <a:rPr lang="en-US" sz="1600" smtClean="0">
                          <a:effectLst/>
                        </a:rPr>
                        <a:t>team.</a:t>
                      </a:r>
                    </a:p>
                    <a:p>
                      <a:pPr marL="0" marR="0" indent="152400">
                        <a:lnSpc>
                          <a:spcPct val="100000"/>
                        </a:lnSpc>
                        <a:spcBef>
                          <a:spcPts val="0"/>
                        </a:spcBef>
                        <a:spcAft>
                          <a:spcPts val="800"/>
                        </a:spcAft>
                      </a:pPr>
                      <a:r>
                        <a:rPr lang="en-US" sz="1600" smtClean="0">
                          <a:effectLst/>
                        </a:rPr>
                        <a:t>Additional Job: Software designer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77190" marR="0" indent="-377190">
                        <a:lnSpc>
                          <a:spcPct val="107000"/>
                        </a:lnSpc>
                        <a:spcBef>
                          <a:spcPts val="0"/>
                        </a:spcBef>
                        <a:spcAft>
                          <a:spcPts val="800"/>
                        </a:spcAft>
                      </a:pPr>
                      <a:r>
                        <a:rPr lang="en-US" sz="1600">
                          <a:effectLst/>
                        </a:rPr>
                        <a:t>Tomi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r h="1364117">
                <a:tc>
                  <a:txBody>
                    <a:bodyPr/>
                    <a:lstStyle/>
                    <a:p>
                      <a:pPr marL="0" marR="0" indent="152400">
                        <a:lnSpc>
                          <a:spcPts val="1300"/>
                        </a:lnSpc>
                        <a:spcBef>
                          <a:spcPts val="0"/>
                        </a:spcBef>
                        <a:spcAft>
                          <a:spcPts val="800"/>
                        </a:spcAft>
                      </a:pPr>
                      <a:r>
                        <a:rPr lang="en-US" sz="1600" dirty="0">
                          <a:effectLst/>
                        </a:rPr>
                        <a:t>Project Team Member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nSpc>
                          <a:spcPct val="100000"/>
                        </a:lnSpc>
                        <a:spcBef>
                          <a:spcPts val="0"/>
                        </a:spcBef>
                        <a:spcAft>
                          <a:spcPts val="800"/>
                        </a:spcAft>
                      </a:pPr>
                      <a:r>
                        <a:rPr lang="en-US" sz="1600" dirty="0">
                          <a:effectLst/>
                        </a:rPr>
                        <a:t>Main Job: Assisting the team leader, Checking Progress, Defining work packages and Goals;</a:t>
                      </a:r>
                    </a:p>
                    <a:p>
                      <a:pPr marL="0" marR="0" indent="152400">
                        <a:lnSpc>
                          <a:spcPct val="100000"/>
                        </a:lnSpc>
                        <a:spcBef>
                          <a:spcPts val="0"/>
                        </a:spcBef>
                        <a:spcAft>
                          <a:spcPts val="800"/>
                        </a:spcAft>
                      </a:pPr>
                      <a:r>
                        <a:rPr lang="en-US" sz="1600" dirty="0">
                          <a:effectLst/>
                        </a:rPr>
                        <a:t>Additional Job: Hardware Developer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800"/>
                        </a:spcAft>
                      </a:pPr>
                      <a:r>
                        <a:rPr lang="en-US" sz="1600">
                          <a:effectLst/>
                        </a:rPr>
                        <a:t>Aldwin Akbar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2"/>
                  </a:ext>
                </a:extLst>
              </a:tr>
              <a:tr h="1464016">
                <a:tc>
                  <a:txBody>
                    <a:bodyPr/>
                    <a:lstStyle/>
                    <a:p>
                      <a:pPr marL="0" marR="0" indent="152400">
                        <a:lnSpc>
                          <a:spcPts val="1300"/>
                        </a:lnSpc>
                        <a:spcBef>
                          <a:spcPts val="0"/>
                        </a:spcBef>
                        <a:spcAft>
                          <a:spcPts val="800"/>
                        </a:spcAft>
                      </a:pPr>
                      <a:r>
                        <a:rPr lang="en-US" sz="1600">
                          <a:effectLst/>
                        </a:rPr>
                        <a:t>Project Team 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nSpc>
                          <a:spcPct val="100000"/>
                        </a:lnSpc>
                        <a:spcBef>
                          <a:spcPts val="0"/>
                        </a:spcBef>
                        <a:spcAft>
                          <a:spcPts val="800"/>
                        </a:spcAft>
                      </a:pPr>
                      <a:r>
                        <a:rPr lang="en-US" sz="1600" dirty="0">
                          <a:effectLst/>
                        </a:rPr>
                        <a:t>Main Job: Assisting the team leader by signaling problem in an early stage; </a:t>
                      </a:r>
                    </a:p>
                    <a:p>
                      <a:pPr marL="0" marR="0" indent="152400">
                        <a:lnSpc>
                          <a:spcPct val="100000"/>
                        </a:lnSpc>
                        <a:spcBef>
                          <a:spcPts val="0"/>
                        </a:spcBef>
                        <a:spcAft>
                          <a:spcPts val="800"/>
                        </a:spcAft>
                      </a:pPr>
                      <a:r>
                        <a:rPr lang="en-US" sz="1600" dirty="0">
                          <a:effectLst/>
                        </a:rPr>
                        <a:t>Additional Job: Software Developer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rPr>
                        <a:t>Rudy </a:t>
                      </a:r>
                      <a:r>
                        <a:rPr lang="en-US" sz="1600" dirty="0" err="1">
                          <a:effectLst/>
                        </a:rPr>
                        <a:t>Nurhadi</a:t>
                      </a: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8738183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Project Management</a:t>
            </a:r>
            <a:endParaRPr lang="en-US" dirty="0"/>
          </a:p>
        </p:txBody>
      </p:sp>
      <p:sp>
        <p:nvSpPr>
          <p:cNvPr id="3" name="Content Placeholder 2"/>
          <p:cNvSpPr>
            <a:spLocks noGrp="1"/>
          </p:cNvSpPr>
          <p:nvPr>
            <p:ph idx="1"/>
          </p:nvPr>
        </p:nvSpPr>
        <p:spPr>
          <a:xfrm>
            <a:off x="1129070" y="1602158"/>
            <a:ext cx="10119859" cy="1669996"/>
          </a:xfrm>
        </p:spPr>
        <p:txBody>
          <a:bodyPr/>
          <a:lstStyle/>
          <a:p>
            <a:pPr marL="0" indent="0" algn="just">
              <a:buNone/>
            </a:pPr>
            <a:r>
              <a:rPr lang="en-US" smtClean="0"/>
              <a:t>	</a:t>
            </a:r>
            <a:r>
              <a:rPr lang="en-US"/>
              <a:t>To finish our project perfectly, we need a guidance and a software manager to make us keep in line and focus as we run the project. We can make a timeline as our guide-plan. The timeline mentioned before was created using Microsoft Office Project Professional 2016. By using this software, each person can participate building this project with much more efficient and structured. </a:t>
            </a:r>
            <a:endParaRPr lang="en-US" dirty="0"/>
          </a:p>
        </p:txBody>
      </p:sp>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597277" y="3433262"/>
            <a:ext cx="9183443" cy="25906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565171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Project Management</a:t>
            </a:r>
            <a:endParaRPr lang="en-US" dirty="0"/>
          </a:p>
        </p:txBody>
      </p:sp>
      <p:sp>
        <p:nvSpPr>
          <p:cNvPr id="4" name="Content Placeholder 3"/>
          <p:cNvSpPr>
            <a:spLocks noGrp="1"/>
          </p:cNvSpPr>
          <p:nvPr>
            <p:ph idx="1"/>
          </p:nvPr>
        </p:nvSpPr>
        <p:spPr/>
        <p:txBody>
          <a:bodyPr/>
          <a:lstStyle/>
          <a:p>
            <a:endParaRPr lang="en-US"/>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103312" y="2052918"/>
            <a:ext cx="9933882" cy="3575150"/>
          </a:xfrm>
          <a:prstGeom prst="rect">
            <a:avLst/>
          </a:prstGeom>
        </p:spPr>
      </p:pic>
    </p:spTree>
    <p:extLst>
      <p:ext uri="{BB962C8B-B14F-4D97-AF65-F5344CB8AC3E}">
        <p14:creationId xmlns:p14="http://schemas.microsoft.com/office/powerpoint/2010/main" val="2613015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Design</a:t>
            </a:r>
            <a:endParaRPr lang="en-US"/>
          </a:p>
        </p:txBody>
      </p:sp>
      <p:sp>
        <p:nvSpPr>
          <p:cNvPr id="3" name="Content Placeholder 2"/>
          <p:cNvSpPr>
            <a:spLocks noGrp="1"/>
          </p:cNvSpPr>
          <p:nvPr>
            <p:ph idx="1"/>
          </p:nvPr>
        </p:nvSpPr>
        <p:spPr/>
        <p:txBody>
          <a:bodyPr>
            <a:normAutofit/>
          </a:bodyPr>
          <a:lstStyle/>
          <a:p>
            <a:pPr marL="0" indent="0">
              <a:buNone/>
            </a:pPr>
            <a:r>
              <a:rPr lang="en-US"/>
              <a:t>Designing is the process in which the team creates a specification of a software artifact, intended to accomplish goals, using a set of primitive components and regarding the constraints. Designing is the step of conceptualizing, planning, and understanding the foundation and process of the projects. </a:t>
            </a:r>
          </a:p>
          <a:p>
            <a:endParaRPr lang="en-US"/>
          </a:p>
          <a:p>
            <a:pPr marL="0" indent="0">
              <a:buNone/>
            </a:pPr>
            <a:r>
              <a:rPr lang="en-US" smtClean="0"/>
              <a:t>UML </a:t>
            </a:r>
            <a:r>
              <a:rPr lang="en-US"/>
              <a:t>Diagram </a:t>
            </a:r>
          </a:p>
          <a:p>
            <a:pPr marL="0" indent="0">
              <a:buNone/>
            </a:pPr>
            <a:r>
              <a:rPr lang="en-US"/>
              <a:t>UML, which stands for Unified Modeling Language, is really important as the pre-process state. </a:t>
            </a:r>
          </a:p>
        </p:txBody>
      </p:sp>
    </p:spTree>
    <p:extLst>
      <p:ext uri="{BB962C8B-B14F-4D97-AF65-F5344CB8AC3E}">
        <p14:creationId xmlns:p14="http://schemas.microsoft.com/office/powerpoint/2010/main" val="4178451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Diagram</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664" y="1471901"/>
            <a:ext cx="6279479" cy="5017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50640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S103417222">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478CBB3-73F7-4AE4-8F66-D704F33A81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TS103417222</Template>
  <TotalTime>526</TotalTime>
  <Words>832</Words>
  <Application>Microsoft Office PowerPoint</Application>
  <PresentationFormat>Widescreen</PresentationFormat>
  <Paragraphs>169</Paragraphs>
  <Slides>35</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Arial</vt:lpstr>
      <vt:lpstr>Calibri</vt:lpstr>
      <vt:lpstr>Century Gothic</vt:lpstr>
      <vt:lpstr>Franklin Gothic Book</vt:lpstr>
      <vt:lpstr>Times New Roman</vt:lpstr>
      <vt:lpstr>Wingdings 3</vt:lpstr>
      <vt:lpstr>TS103417222</vt:lpstr>
      <vt:lpstr>Crop</vt:lpstr>
      <vt:lpstr>ART</vt:lpstr>
      <vt:lpstr>The Team</vt:lpstr>
      <vt:lpstr>Project Overview</vt:lpstr>
      <vt:lpstr>Organizational Structure</vt:lpstr>
      <vt:lpstr>Project Responsibilities</vt:lpstr>
      <vt:lpstr>Project Management</vt:lpstr>
      <vt:lpstr>Project Management</vt:lpstr>
      <vt:lpstr>Design</vt:lpstr>
      <vt:lpstr>Case Diagram</vt:lpstr>
      <vt:lpstr>Sequence Diagram</vt:lpstr>
      <vt:lpstr>Deployment Diagram</vt:lpstr>
      <vt:lpstr>Activity Diagram</vt:lpstr>
      <vt:lpstr>Class Diagram</vt:lpstr>
      <vt:lpstr>Communication Diagram</vt:lpstr>
      <vt:lpstr>Component Diagram</vt:lpstr>
      <vt:lpstr>Software Tools</vt:lpstr>
      <vt:lpstr>Software Tools</vt:lpstr>
      <vt:lpstr>Software Tools</vt:lpstr>
      <vt:lpstr>Hardware Tools</vt:lpstr>
      <vt:lpstr>Hardware Tools</vt:lpstr>
      <vt:lpstr>How it would probably looks!</vt:lpstr>
      <vt:lpstr>First Implementation</vt:lpstr>
      <vt:lpstr>Implementation</vt:lpstr>
      <vt:lpstr>Testing Risk/Assumption</vt:lpstr>
      <vt:lpstr>Unit Testing</vt:lpstr>
      <vt:lpstr>Test Criteria</vt:lpstr>
      <vt:lpstr>Test Criteria (Cont.)</vt:lpstr>
      <vt:lpstr>User Testing Form Criteria</vt:lpstr>
      <vt:lpstr>Testing Analysis</vt:lpstr>
      <vt:lpstr>Application Logo</vt:lpstr>
      <vt:lpstr>Screen</vt:lpstr>
      <vt:lpstr>PowerPoint Presentation</vt:lpstr>
      <vt:lpstr>PowerPoint Presentation</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Company Name</dc:title>
  <dc:creator>Invoiceberry.com - Online Invoicing Software</dc:creator>
  <cp:lastModifiedBy>Aldwin Akbar</cp:lastModifiedBy>
  <cp:revision>62</cp:revision>
  <cp:lastPrinted>2012-08-15T21:38:02Z</cp:lastPrinted>
  <dcterms:created xsi:type="dcterms:W3CDTF">2012-09-15T15:01:45Z</dcterms:created>
  <dcterms:modified xsi:type="dcterms:W3CDTF">2015-12-14T09:56:20Z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TC034172229991</vt:lpwstr>
  </property>
</Properties>
</file>